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6" r:id="rId2"/>
  </p:sldMasterIdLst>
  <p:notesMasterIdLst>
    <p:notesMasterId r:id="rId23"/>
  </p:notesMasterIdLst>
  <p:handoutMasterIdLst>
    <p:handoutMasterId r:id="rId24"/>
  </p:handoutMasterIdLst>
  <p:sldIdLst>
    <p:sldId id="259" r:id="rId3"/>
    <p:sldId id="1828" r:id="rId4"/>
    <p:sldId id="1829" r:id="rId5"/>
    <p:sldId id="1726" r:id="rId6"/>
    <p:sldId id="1801" r:id="rId7"/>
    <p:sldId id="1804" r:id="rId8"/>
    <p:sldId id="1798" r:id="rId9"/>
    <p:sldId id="1834" r:id="rId10"/>
    <p:sldId id="1830" r:id="rId11"/>
    <p:sldId id="1802" r:id="rId12"/>
    <p:sldId id="1805" r:id="rId13"/>
    <p:sldId id="1762" r:id="rId14"/>
    <p:sldId id="1807" r:id="rId15"/>
    <p:sldId id="1827" r:id="rId16"/>
    <p:sldId id="1831" r:id="rId17"/>
    <p:sldId id="1809" r:id="rId18"/>
    <p:sldId id="1812" r:id="rId19"/>
    <p:sldId id="1832" r:id="rId20"/>
    <p:sldId id="1833" r:id="rId21"/>
    <p:sldId id="1796" r:id="rId22"/>
  </p:sldIdLst>
  <p:sldSz cx="12192000" cy="6858000"/>
  <p:notesSz cx="6858000" cy="9144000"/>
  <p:custDataLst>
    <p:tags r:id="rId25"/>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4" pos="3863" userDrawn="1">
          <p15:clr>
            <a:srgbClr val="A4A3A4"/>
          </p15:clr>
        </p15:guide>
        <p15:guide id="5" orient="horz" pos="1003" userDrawn="1">
          <p15:clr>
            <a:srgbClr val="A4A3A4"/>
          </p15:clr>
        </p15:guide>
        <p15:guide id="6" orient="horz" pos="1502" userDrawn="1">
          <p15:clr>
            <a:srgbClr val="A4A3A4"/>
          </p15:clr>
        </p15:guide>
        <p15:guide id="7" orient="horz" pos="3113" userDrawn="1">
          <p15:clr>
            <a:srgbClr val="A4A3A4"/>
          </p15:clr>
        </p15:guide>
        <p15:guide id="8" pos="2128" userDrawn="1">
          <p15:clr>
            <a:srgbClr val="A4A3A4"/>
          </p15:clr>
        </p15:guide>
        <p15:guide id="9" pos="4067" userDrawn="1">
          <p15:clr>
            <a:srgbClr val="A4A3A4"/>
          </p15:clr>
        </p15:guide>
        <p15:guide id="10" pos="5972" userDrawn="1">
          <p15:clr>
            <a:srgbClr val="A4A3A4"/>
          </p15:clr>
        </p15:guide>
        <p15:guide id="11" pos="5292" userDrawn="1">
          <p15:clr>
            <a:srgbClr val="A4A3A4"/>
          </p15:clr>
        </p15:guide>
        <p15:guide id="12" pos="2275"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CCFF"/>
    <a:srgbClr val="85DF41"/>
    <a:srgbClr val="92D050"/>
    <a:srgbClr val="173A5A"/>
    <a:srgbClr val="1F4E79"/>
    <a:srgbClr val="819BB3"/>
    <a:srgbClr val="41A40A"/>
    <a:srgbClr val="44546A"/>
    <a:srgbClr val="4949DE"/>
    <a:srgbClr val="3333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145" autoAdjust="0"/>
    <p:restoredTop sz="91688" autoAdjust="0"/>
  </p:normalViewPr>
  <p:slideViewPr>
    <p:cSldViewPr snapToGrid="0" showGuides="1">
      <p:cViewPr varScale="1">
        <p:scale>
          <a:sx n="81" d="100"/>
          <a:sy n="81" d="100"/>
        </p:scale>
        <p:origin x="411" y="68"/>
      </p:cViewPr>
      <p:guideLst>
        <p:guide pos="3863"/>
        <p:guide orient="horz" pos="1003"/>
        <p:guide orient="horz" pos="1502"/>
        <p:guide orient="horz" pos="3113"/>
        <p:guide pos="2128"/>
        <p:guide pos="4067"/>
        <p:guide pos="5972"/>
        <p:guide pos="5292"/>
        <p:guide pos="2275"/>
      </p:guideLst>
    </p:cSldViewPr>
  </p:slideViewPr>
  <p:outlineViewPr>
    <p:cViewPr>
      <p:scale>
        <a:sx n="33" d="100"/>
        <a:sy n="33" d="100"/>
      </p:scale>
      <p:origin x="0" y="-8496"/>
    </p:cViewPr>
  </p:outlineViewPr>
  <p:notesTextViewPr>
    <p:cViewPr>
      <p:scale>
        <a:sx n="1" d="1"/>
        <a:sy n="1" d="1"/>
      </p:scale>
      <p:origin x="0" y="0"/>
    </p:cViewPr>
  </p:notesTextViewPr>
  <p:sorterViewPr>
    <p:cViewPr varScale="1">
      <p:scale>
        <a:sx n="1" d="1"/>
        <a:sy n="1" d="1"/>
      </p:scale>
      <p:origin x="0" y="-5592"/>
    </p:cViewPr>
  </p:sorterViewPr>
  <p:notesViewPr>
    <p:cSldViewPr snapToGrid="0" showGuides="1">
      <p:cViewPr varScale="1">
        <p:scale>
          <a:sx n="85" d="100"/>
          <a:sy n="85" d="100"/>
        </p:scale>
        <p:origin x="3804" y="7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tags" Target="tags/tag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handoutMaster" Target="handoutMasters/handout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notesMaster" Target="notesMasters/notesMaster1.xml"/><Relationship Id="rId28"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308DB251-D803-4475-8281-4947A89E790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CC6218A5-2289-4813-A341-6263B16CBAD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512A60F-63B3-4D54-AA63-B159FADA9F31}" type="datetimeFigureOut">
              <a:rPr lang="zh-CN" altLang="en-US" smtClean="0"/>
              <a:t>2022/9/30</a:t>
            </a:fld>
            <a:endParaRPr lang="zh-CN" altLang="en-US"/>
          </a:p>
        </p:txBody>
      </p:sp>
      <p:sp>
        <p:nvSpPr>
          <p:cNvPr id="4" name="页脚占位符 3">
            <a:extLst>
              <a:ext uri="{FF2B5EF4-FFF2-40B4-BE49-F238E27FC236}">
                <a16:creationId xmlns:a16="http://schemas.microsoft.com/office/drawing/2014/main" id="{597CE9A9-1C60-4F0A-AA63-4467F58DE87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691EA911-14C2-4254-9079-FD9EC1C139A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494E6C1-322F-4AF4-A541-6A7DCE3853A3}" type="slidenum">
              <a:rPr lang="zh-CN" altLang="en-US" smtClean="0"/>
              <a:t>‹#›</a:t>
            </a:fld>
            <a:endParaRPr lang="zh-CN" altLang="en-US"/>
          </a:p>
        </p:txBody>
      </p:sp>
    </p:spTree>
    <p:extLst>
      <p:ext uri="{BB962C8B-B14F-4D97-AF65-F5344CB8AC3E}">
        <p14:creationId xmlns:p14="http://schemas.microsoft.com/office/powerpoint/2010/main" val="268841805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8513A3C-D0C5-45C0-BD52-194E76396705}" type="datetimeFigureOut">
              <a:rPr lang="zh-CN" altLang="en-US" smtClean="0"/>
              <a:t>2022/9/30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E0D5545-95D4-489F-B8ED-7EAFA774B567}" type="slidenum">
              <a:rPr lang="zh-CN" altLang="en-US" smtClean="0"/>
              <a:t>‹#›</a:t>
            </a:fld>
            <a:endParaRPr lang="zh-CN" altLang="en-US"/>
          </a:p>
        </p:txBody>
      </p:sp>
    </p:spTree>
    <p:extLst>
      <p:ext uri="{BB962C8B-B14F-4D97-AF65-F5344CB8AC3E}">
        <p14:creationId xmlns:p14="http://schemas.microsoft.com/office/powerpoint/2010/main" val="9322413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题目需要修改，测试平台不要提，凝练出一个特色</a:t>
            </a:r>
          </a:p>
        </p:txBody>
      </p:sp>
      <p:sp>
        <p:nvSpPr>
          <p:cNvPr id="4" name="灯片编号占位符 3"/>
          <p:cNvSpPr>
            <a:spLocks noGrp="1"/>
          </p:cNvSpPr>
          <p:nvPr>
            <p:ph type="sldNum" sz="quarter" idx="5"/>
          </p:nvPr>
        </p:nvSpPr>
        <p:spPr/>
        <p:txBody>
          <a:bodyPr/>
          <a:lstStyle/>
          <a:p>
            <a:fld id="{6E0D5545-95D4-489F-B8ED-7EAFA774B567}" type="slidenum">
              <a:rPr lang="zh-CN" altLang="en-US" smtClean="0"/>
              <a:t>1</a:t>
            </a:fld>
            <a:endParaRPr lang="zh-CN" altLang="en-US"/>
          </a:p>
        </p:txBody>
      </p:sp>
    </p:spTree>
    <p:extLst>
      <p:ext uri="{BB962C8B-B14F-4D97-AF65-F5344CB8AC3E}">
        <p14:creationId xmlns:p14="http://schemas.microsoft.com/office/powerpoint/2010/main" val="20417969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E0D5545-95D4-489F-B8ED-7EAFA774B567}" type="slidenum">
              <a:rPr lang="zh-CN" altLang="en-US" smtClean="0"/>
              <a:t>4</a:t>
            </a:fld>
            <a:endParaRPr lang="zh-CN" altLang="en-US"/>
          </a:p>
        </p:txBody>
      </p:sp>
    </p:spTree>
    <p:extLst>
      <p:ext uri="{BB962C8B-B14F-4D97-AF65-F5344CB8AC3E}">
        <p14:creationId xmlns:p14="http://schemas.microsoft.com/office/powerpoint/2010/main" val="22357146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为打破工业以太网间的隔离，由</a:t>
            </a:r>
            <a:r>
              <a:rPr lang="en-US" altLang="zh-CN" dirty="0"/>
              <a:t>IEEE 802.1 TSN</a:t>
            </a:r>
            <a:r>
              <a:rPr lang="zh-CN" altLang="en-US" dirty="0"/>
              <a:t>工作组，工业现场要做时间敏感网络？学术提升，增加理论支撑，</a:t>
            </a:r>
          </a:p>
        </p:txBody>
      </p:sp>
      <p:sp>
        <p:nvSpPr>
          <p:cNvPr id="4" name="灯片编号占位符 3"/>
          <p:cNvSpPr>
            <a:spLocks noGrp="1"/>
          </p:cNvSpPr>
          <p:nvPr>
            <p:ph type="sldNum" sz="quarter" idx="5"/>
          </p:nvPr>
        </p:nvSpPr>
        <p:spPr/>
        <p:txBody>
          <a:bodyPr/>
          <a:lstStyle/>
          <a:p>
            <a:fld id="{6E0D5545-95D4-489F-B8ED-7EAFA774B567}" type="slidenum">
              <a:rPr lang="zh-CN" altLang="en-US" smtClean="0"/>
              <a:t>5</a:t>
            </a:fld>
            <a:endParaRPr lang="zh-CN" altLang="en-US"/>
          </a:p>
        </p:txBody>
      </p:sp>
    </p:spTree>
    <p:extLst>
      <p:ext uri="{BB962C8B-B14F-4D97-AF65-F5344CB8AC3E}">
        <p14:creationId xmlns:p14="http://schemas.microsoft.com/office/powerpoint/2010/main" val="32267611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E0D5545-95D4-489F-B8ED-7EAFA774B567}" type="slidenum">
              <a:rPr lang="zh-CN" altLang="en-US" smtClean="0"/>
              <a:t>7</a:t>
            </a:fld>
            <a:endParaRPr lang="zh-CN" altLang="en-US"/>
          </a:p>
        </p:txBody>
      </p:sp>
    </p:spTree>
    <p:extLst>
      <p:ext uri="{BB962C8B-B14F-4D97-AF65-F5344CB8AC3E}">
        <p14:creationId xmlns:p14="http://schemas.microsoft.com/office/powerpoint/2010/main" val="4367810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E0D5545-95D4-489F-B8ED-7EAFA774B567}" type="slidenum">
              <a:rPr lang="zh-CN" altLang="en-US" smtClean="0"/>
              <a:t>8</a:t>
            </a:fld>
            <a:endParaRPr lang="zh-CN" altLang="en-US"/>
          </a:p>
        </p:txBody>
      </p:sp>
    </p:spTree>
    <p:extLst>
      <p:ext uri="{BB962C8B-B14F-4D97-AF65-F5344CB8AC3E}">
        <p14:creationId xmlns:p14="http://schemas.microsoft.com/office/powerpoint/2010/main" val="20062532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移到左边，加个平台</a:t>
            </a:r>
          </a:p>
        </p:txBody>
      </p:sp>
      <p:sp>
        <p:nvSpPr>
          <p:cNvPr id="4" name="灯片编号占位符 3"/>
          <p:cNvSpPr>
            <a:spLocks noGrp="1"/>
          </p:cNvSpPr>
          <p:nvPr>
            <p:ph type="sldNum" sz="quarter" idx="5"/>
          </p:nvPr>
        </p:nvSpPr>
        <p:spPr/>
        <p:txBody>
          <a:bodyPr/>
          <a:lstStyle/>
          <a:p>
            <a:fld id="{6E0D5545-95D4-489F-B8ED-7EAFA774B567}" type="slidenum">
              <a:rPr lang="zh-CN" altLang="en-US" smtClean="0"/>
              <a:t>10</a:t>
            </a:fld>
            <a:endParaRPr lang="zh-CN" altLang="en-US"/>
          </a:p>
        </p:txBody>
      </p:sp>
    </p:spTree>
    <p:extLst>
      <p:ext uri="{BB962C8B-B14F-4D97-AF65-F5344CB8AC3E}">
        <p14:creationId xmlns:p14="http://schemas.microsoft.com/office/powerpoint/2010/main" val="39517296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是一个</a:t>
            </a:r>
            <a:r>
              <a:rPr lang="en-US" altLang="zh-CN" dirty="0" smtClean="0"/>
              <a:t>trade off</a:t>
            </a:r>
            <a:r>
              <a:rPr lang="zh-CN" altLang="en-US" dirty="0" smtClean="0"/>
              <a:t>问题，但并不存在一个综合性能指标，需要使用者根据自身需求来判断两者优先级，默认是以时钟同步精度优先</a:t>
            </a:r>
            <a:endParaRPr lang="zh-CN" altLang="en-US" dirty="0"/>
          </a:p>
        </p:txBody>
      </p:sp>
      <p:sp>
        <p:nvSpPr>
          <p:cNvPr id="4" name="灯片编号占位符 3"/>
          <p:cNvSpPr>
            <a:spLocks noGrp="1"/>
          </p:cNvSpPr>
          <p:nvPr>
            <p:ph type="sldNum" sz="quarter" idx="10"/>
          </p:nvPr>
        </p:nvSpPr>
        <p:spPr/>
        <p:txBody>
          <a:bodyPr/>
          <a:lstStyle/>
          <a:p>
            <a:fld id="{6E0D5545-95D4-489F-B8ED-7EAFA774B567}" type="slidenum">
              <a:rPr lang="zh-CN" altLang="en-US" smtClean="0"/>
              <a:t>13</a:t>
            </a:fld>
            <a:endParaRPr lang="zh-CN" altLang="en-US"/>
          </a:p>
        </p:txBody>
      </p:sp>
    </p:spTree>
    <p:extLst>
      <p:ext uri="{BB962C8B-B14F-4D97-AF65-F5344CB8AC3E}">
        <p14:creationId xmlns:p14="http://schemas.microsoft.com/office/powerpoint/2010/main" val="33256078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时钟同步最终还是要服务于流量调度，所以通过实验室平台进行门控能力测试</a:t>
            </a:r>
            <a:endParaRPr lang="zh-CN" altLang="en-US" dirty="0"/>
          </a:p>
        </p:txBody>
      </p:sp>
      <p:sp>
        <p:nvSpPr>
          <p:cNvPr id="4" name="灯片编号占位符 3"/>
          <p:cNvSpPr>
            <a:spLocks noGrp="1"/>
          </p:cNvSpPr>
          <p:nvPr>
            <p:ph type="sldNum" sz="quarter" idx="10"/>
          </p:nvPr>
        </p:nvSpPr>
        <p:spPr/>
        <p:txBody>
          <a:bodyPr/>
          <a:lstStyle/>
          <a:p>
            <a:fld id="{6E0D5545-95D4-489F-B8ED-7EAFA774B567}" type="slidenum">
              <a:rPr lang="zh-CN" altLang="en-US" smtClean="0"/>
              <a:t>17</a:t>
            </a:fld>
            <a:endParaRPr lang="zh-CN" altLang="en-US"/>
          </a:p>
        </p:txBody>
      </p:sp>
    </p:spTree>
    <p:extLst>
      <p:ext uri="{BB962C8B-B14F-4D97-AF65-F5344CB8AC3E}">
        <p14:creationId xmlns:p14="http://schemas.microsoft.com/office/powerpoint/2010/main" val="209828627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image" Target="../media/image9.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11.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11.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2.xml"/><Relationship Id="rId4" Type="http://schemas.openxmlformats.org/officeDocument/2006/relationships/image" Target="../media/image16.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2.png"/><Relationship Id="rId5" Type="http://schemas.openxmlformats.org/officeDocument/2006/relationships/image" Target="../media/image7.png"/><Relationship Id="rId4" Type="http://schemas.openxmlformats.org/officeDocument/2006/relationships/image" Target="../media/image6.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image" Target="../media/image8.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image" Target="../media/image8.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pic>
        <p:nvPicPr>
          <p:cNvPr id="8" name="图片 7" descr="图片包含 建筑物&#10;&#10;自动生成的说明">
            <a:extLst>
              <a:ext uri="{FF2B5EF4-FFF2-40B4-BE49-F238E27FC236}">
                <a16:creationId xmlns:a16="http://schemas.microsoft.com/office/drawing/2014/main" id="{DC463E02-403D-4EDF-904F-C4102C9C3D8E}"/>
              </a:ext>
            </a:extLst>
          </p:cNvPr>
          <p:cNvPicPr>
            <a:picLocks noChangeAspect="1"/>
          </p:cNvPicPr>
          <p:nvPr userDrawn="1"/>
        </p:nvPicPr>
        <p:blipFill>
          <a:blip r:embed="rId2">
            <a:duotone>
              <a:prstClr val="black"/>
              <a:schemeClr val="accent1">
                <a:tint val="45000"/>
                <a:satMod val="400000"/>
              </a:schemeClr>
            </a:duotone>
            <a:alphaModFix amt="5000"/>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
        <p:nvSpPr>
          <p:cNvPr id="22" name="标题 1">
            <a:extLst>
              <a:ext uri="{FF2B5EF4-FFF2-40B4-BE49-F238E27FC236}">
                <a16:creationId xmlns:a16="http://schemas.microsoft.com/office/drawing/2014/main" id="{9AF74CDA-19DD-45C1-88FF-2379736830CB}"/>
              </a:ext>
            </a:extLst>
          </p:cNvPr>
          <p:cNvSpPr>
            <a:spLocks noGrp="1"/>
          </p:cNvSpPr>
          <p:nvPr>
            <p:ph type="title" hasCustomPrompt="1"/>
          </p:nvPr>
        </p:nvSpPr>
        <p:spPr>
          <a:xfrm>
            <a:off x="1069561" y="2016174"/>
            <a:ext cx="10052879" cy="1060855"/>
          </a:xfrm>
          <a:prstGeom prst="rect">
            <a:avLst/>
          </a:prstGeom>
        </p:spPr>
        <p:txBody>
          <a:bodyPr anchor="ctr">
            <a:noAutofit/>
          </a:bodyPr>
          <a:lstStyle>
            <a:lvl1pPr algn="ctr">
              <a:defRPr sz="5400" b="1">
                <a:solidFill>
                  <a:schemeClr val="accent1"/>
                </a:solidFill>
              </a:defRPr>
            </a:lvl1pPr>
          </a:lstStyle>
          <a:p>
            <a:r>
              <a:rPr lang="zh-CN" altLang="en-US" dirty="0"/>
              <a:t>单击此处编辑标题样式</a:t>
            </a:r>
          </a:p>
        </p:txBody>
      </p:sp>
      <p:sp>
        <p:nvSpPr>
          <p:cNvPr id="26" name="内容占位符 25">
            <a:extLst>
              <a:ext uri="{FF2B5EF4-FFF2-40B4-BE49-F238E27FC236}">
                <a16:creationId xmlns:a16="http://schemas.microsoft.com/office/drawing/2014/main" id="{981273AB-3D30-4A7E-951D-B80D3185213B}"/>
              </a:ext>
            </a:extLst>
          </p:cNvPr>
          <p:cNvSpPr>
            <a:spLocks noGrp="1"/>
          </p:cNvSpPr>
          <p:nvPr>
            <p:ph sz="quarter" idx="10" hasCustomPrompt="1"/>
          </p:nvPr>
        </p:nvSpPr>
        <p:spPr>
          <a:xfrm>
            <a:off x="4644345" y="5196924"/>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DE506FFD-8B27-444A-964F-E64D0BB3DAF0}" type="datetime2">
              <a:rPr lang="zh-CN" altLang="en-US" smtClean="0"/>
              <a:t>2019年1月28日</a:t>
            </a:fld>
            <a:endParaRPr lang="zh-CN" altLang="en-US" dirty="0"/>
          </a:p>
        </p:txBody>
      </p:sp>
      <p:sp>
        <p:nvSpPr>
          <p:cNvPr id="32" name="文本占位符 31">
            <a:extLst>
              <a:ext uri="{FF2B5EF4-FFF2-40B4-BE49-F238E27FC236}">
                <a16:creationId xmlns:a16="http://schemas.microsoft.com/office/drawing/2014/main" id="{F905EEBF-8ACE-4D30-A4F5-C5796F8343A2}"/>
              </a:ext>
            </a:extLst>
          </p:cNvPr>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cxnSp>
        <p:nvCxnSpPr>
          <p:cNvPr id="13" name="直接连接符 12">
            <a:extLst>
              <a:ext uri="{FF2B5EF4-FFF2-40B4-BE49-F238E27FC236}">
                <a16:creationId xmlns:a16="http://schemas.microsoft.com/office/drawing/2014/main" id="{443D3B54-A2E0-47EA-82F0-8A5C219B17CC}"/>
              </a:ext>
            </a:extLst>
          </p:cNvPr>
          <p:cNvCxnSpPr/>
          <p:nvPr userDrawn="1"/>
        </p:nvCxnSpPr>
        <p:spPr>
          <a:xfrm>
            <a:off x="2046000" y="3592712"/>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4" name="图片 3">
            <a:extLst>
              <a:ext uri="{FF2B5EF4-FFF2-40B4-BE49-F238E27FC236}">
                <a16:creationId xmlns:a16="http://schemas.microsoft.com/office/drawing/2014/main" id="{C819DA83-4537-4C94-8561-526D07AB2EA1}"/>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50417" y="-91229"/>
            <a:ext cx="2510138" cy="825186"/>
          </a:xfrm>
          <a:prstGeom prst="rect">
            <a:avLst/>
          </a:prstGeom>
        </p:spPr>
      </p:pic>
      <p:pic>
        <p:nvPicPr>
          <p:cNvPr id="1026" name="Picture 2">
            <a:extLst>
              <a:ext uri="{FF2B5EF4-FFF2-40B4-BE49-F238E27FC236}">
                <a16:creationId xmlns:a16="http://schemas.microsoft.com/office/drawing/2014/main" id="{D8551B10-269E-4F84-BB02-C5B2C12290FA}"/>
              </a:ext>
            </a:extLst>
          </p:cNvPr>
          <p:cNvPicPr>
            <a:picLocks noChangeAspect="1" noChangeArrowheads="1"/>
          </p:cNvPicPr>
          <p:nvPr userDrawn="1"/>
        </p:nvPicPr>
        <p:blipFill>
          <a:blip r:embed="rId4" cstate="hqprint">
            <a:extLst>
              <a:ext uri="{28A0092B-C50C-407E-A947-70E740481C1C}">
                <a14:useLocalDpi xmlns:a14="http://schemas.microsoft.com/office/drawing/2010/main" val="0"/>
              </a:ext>
            </a:extLst>
          </a:blip>
          <a:srcRect/>
          <a:stretch>
            <a:fillRect/>
          </a:stretch>
        </p:blipFill>
        <p:spPr bwMode="auto">
          <a:xfrm>
            <a:off x="10458665" y="72790"/>
            <a:ext cx="1567363" cy="4971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49259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14" name="图片 13" descr="图片包含 建筑物, 圆屋顶, 地板&#10;&#10;描述已自动生成">
            <a:extLst>
              <a:ext uri="{FF2B5EF4-FFF2-40B4-BE49-F238E27FC236}">
                <a16:creationId xmlns:a16="http://schemas.microsoft.com/office/drawing/2014/main" id="{AABAA2F6-CE8B-4D0C-9DA1-7AFD8C0E1F1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18" name="平行四边形 17">
            <a:extLst>
              <a:ext uri="{FF2B5EF4-FFF2-40B4-BE49-F238E27FC236}">
                <a16:creationId xmlns:a16="http://schemas.microsoft.com/office/drawing/2014/main" id="{55B5EF86-CD68-45F5-B469-E0C751A7F1CE}"/>
              </a:ext>
            </a:extLst>
          </p:cNvPr>
          <p:cNvSpPr/>
          <p:nvPr userDrawn="1"/>
        </p:nvSpPr>
        <p:spPr>
          <a:xfrm>
            <a:off x="0" y="1"/>
            <a:ext cx="12191483" cy="685800"/>
          </a:xfrm>
          <a:prstGeom prst="parallelogram">
            <a:avLst>
              <a:gd name="adj" fmla="val 4444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灯片编号占位符 2">
            <a:extLst>
              <a:ext uri="{FF2B5EF4-FFF2-40B4-BE49-F238E27FC236}">
                <a16:creationId xmlns:a16="http://schemas.microsoft.com/office/drawing/2014/main" id="{C1D5E491-4859-47A4-8F29-DAACA1914DBE}"/>
              </a:ext>
            </a:extLst>
          </p:cNvPr>
          <p:cNvSpPr>
            <a:spLocks noGrp="1"/>
          </p:cNvSpPr>
          <p:nvPr>
            <p:ph type="sldNum" sz="quarter" idx="10"/>
          </p:nvPr>
        </p:nvSpPr>
        <p:spPr/>
        <p:txBody>
          <a:bodyPr/>
          <a:lstStyle/>
          <a:p>
            <a:fld id="{6C53781C-E1F6-4315-A39D-61273F2E0596}" type="slidenum">
              <a:rPr lang="zh-CN" altLang="en-US" smtClean="0"/>
              <a:pPr/>
              <a:t>‹#›</a:t>
            </a:fld>
            <a:endParaRPr lang="zh-CN" altLang="en-US" dirty="0"/>
          </a:p>
        </p:txBody>
      </p:sp>
      <p:pic>
        <p:nvPicPr>
          <p:cNvPr id="7" name="图片 6" descr="图片包含 户外, 标牌, 黑色&#10;&#10;自动生成的说明">
            <a:extLst>
              <a:ext uri="{FF2B5EF4-FFF2-40B4-BE49-F238E27FC236}">
                <a16:creationId xmlns:a16="http://schemas.microsoft.com/office/drawing/2014/main" id="{BBD19A13-D175-4468-834D-FE213A533AB4}"/>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8" name="文本占位符 31">
            <a:extLst>
              <a:ext uri="{FF2B5EF4-FFF2-40B4-BE49-F238E27FC236}">
                <a16:creationId xmlns:a16="http://schemas.microsoft.com/office/drawing/2014/main" id="{0E3A7107-0A14-4195-8DEB-51F0B46D6BB5}"/>
              </a:ext>
            </a:extLst>
          </p:cNvPr>
          <p:cNvSpPr>
            <a:spLocks noGrp="1"/>
          </p:cNvSpPr>
          <p:nvPr>
            <p:ph type="body" sz="quarter" idx="11"/>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9" name="文本占位符 31">
            <a:extLst>
              <a:ext uri="{FF2B5EF4-FFF2-40B4-BE49-F238E27FC236}">
                <a16:creationId xmlns:a16="http://schemas.microsoft.com/office/drawing/2014/main" id="{56FC8349-67FC-4E3B-B988-7A27FDAE9D24}"/>
              </a:ext>
            </a:extLst>
          </p:cNvPr>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a:extLst>
              <a:ext uri="{FF2B5EF4-FFF2-40B4-BE49-F238E27FC236}">
                <a16:creationId xmlns:a16="http://schemas.microsoft.com/office/drawing/2014/main" id="{85368C87-925C-44AC-B001-5C4EE6F00645}"/>
              </a:ext>
            </a:extLst>
          </p:cNvPr>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7" name="文本占位符 16">
            <a:extLst>
              <a:ext uri="{FF2B5EF4-FFF2-40B4-BE49-F238E27FC236}">
                <a16:creationId xmlns:a16="http://schemas.microsoft.com/office/drawing/2014/main" id="{2FF6FEE6-2A34-4756-8F6B-3232EC375278}"/>
              </a:ext>
            </a:extLst>
          </p:cNvPr>
          <p:cNvSpPr>
            <a:spLocks noGrp="1"/>
          </p:cNvSpPr>
          <p:nvPr>
            <p:ph type="body" sz="quarter" idx="14"/>
          </p:nvPr>
        </p:nvSpPr>
        <p:spPr>
          <a:xfrm>
            <a:off x="319056" y="766710"/>
            <a:ext cx="11568144" cy="4765791"/>
          </a:xfrm>
          <a:prstGeom prst="rect">
            <a:avLst/>
          </a:prstGeom>
        </p:spPr>
        <p:txBody>
          <a:bodyPr/>
          <a:lstStyle>
            <a:lvl1pPr marL="228600" indent="-228600">
              <a:lnSpc>
                <a:spcPct val="130000"/>
              </a:lnSpc>
              <a:buFontTx/>
              <a:buBlip>
                <a:blip r:embed="rId4"/>
              </a:buBlip>
              <a:defRPr sz="2000">
                <a:solidFill>
                  <a:schemeClr val="accent2"/>
                </a:solidFill>
              </a:defRPr>
            </a:lvl1pPr>
            <a:lvl2pPr>
              <a:lnSpc>
                <a:spcPct val="130000"/>
              </a:lnSpc>
              <a:defRPr sz="2000">
                <a:solidFill>
                  <a:schemeClr val="accent2"/>
                </a:solidFill>
              </a:defRPr>
            </a:lvl2pPr>
            <a:lvl3pPr>
              <a:lnSpc>
                <a:spcPct val="130000"/>
              </a:lnSpc>
              <a:defRPr sz="1800">
                <a:solidFill>
                  <a:schemeClr val="accent2"/>
                </a:solidFill>
              </a:defRPr>
            </a:lvl3pPr>
            <a:lvl4pPr>
              <a:lnSpc>
                <a:spcPct val="130000"/>
              </a:lnSpc>
              <a:defRPr sz="1600">
                <a:solidFill>
                  <a:schemeClr val="accent2"/>
                </a:solidFill>
              </a:defRPr>
            </a:lvl4pPr>
            <a:lvl5pPr>
              <a:lnSpc>
                <a:spcPct val="130000"/>
              </a:lnSpc>
              <a:defRPr sz="1600">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21" name="平行四边形 20">
            <a:extLst>
              <a:ext uri="{FF2B5EF4-FFF2-40B4-BE49-F238E27FC236}">
                <a16:creationId xmlns:a16="http://schemas.microsoft.com/office/drawing/2014/main" id="{93235BFC-8F08-4C25-988C-FCB706C52ACD}"/>
              </a:ext>
            </a:extLst>
          </p:cNvPr>
          <p:cNvSpPr/>
          <p:nvPr userDrawn="1"/>
        </p:nvSpPr>
        <p:spPr>
          <a:xfrm>
            <a:off x="11428834" y="119857"/>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a:extLst>
              <a:ext uri="{FF2B5EF4-FFF2-40B4-BE49-F238E27FC236}">
                <a16:creationId xmlns:a16="http://schemas.microsoft.com/office/drawing/2014/main" id="{A14A4014-5A08-40D8-A5CC-B2FF9962A739}"/>
              </a:ext>
            </a:extLst>
          </p:cNvPr>
          <p:cNvSpPr/>
          <p:nvPr userDrawn="1"/>
        </p:nvSpPr>
        <p:spPr>
          <a:xfrm>
            <a:off x="11016782" y="322602"/>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2" name="图片 11">
            <a:extLst>
              <a:ext uri="{FF2B5EF4-FFF2-40B4-BE49-F238E27FC236}">
                <a16:creationId xmlns:a16="http://schemas.microsoft.com/office/drawing/2014/main" id="{72C3C1CA-869D-4F70-8C72-BC72214F5E64}"/>
              </a:ext>
            </a:extLst>
          </p:cNvPr>
          <p:cNvPicPr>
            <a:picLocks noChangeAspect="1"/>
          </p:cNvPicPr>
          <p:nvPr userDrawn="1"/>
        </p:nvPicPr>
        <p:blipFill rotWithShape="1">
          <a:blip r:embed="rId5" cstate="print"/>
          <a:srcRect r="1346"/>
          <a:stretch/>
        </p:blipFill>
        <p:spPr>
          <a:xfrm>
            <a:off x="516" y="6041797"/>
            <a:ext cx="12166903" cy="411617"/>
          </a:xfrm>
          <a:prstGeom prst="rect">
            <a:avLst/>
          </a:prstGeom>
        </p:spPr>
      </p:pic>
    </p:spTree>
    <p:extLst>
      <p:ext uri="{BB962C8B-B14F-4D97-AF65-F5344CB8AC3E}">
        <p14:creationId xmlns:p14="http://schemas.microsoft.com/office/powerpoint/2010/main" val="1232270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封底">
    <p:bg>
      <p:bgPr>
        <a:solidFill>
          <a:schemeClr val="accent1"/>
        </a:solidFill>
        <a:effectLst/>
      </p:bgPr>
    </p:bg>
    <p:spTree>
      <p:nvGrpSpPr>
        <p:cNvPr id="1" name=""/>
        <p:cNvGrpSpPr/>
        <p:nvPr/>
      </p:nvGrpSpPr>
      <p:grpSpPr>
        <a:xfrm>
          <a:off x="0" y="0"/>
          <a:ext cx="0" cy="0"/>
          <a:chOff x="0" y="0"/>
          <a:chExt cx="0" cy="0"/>
        </a:xfrm>
      </p:grpSpPr>
      <p:pic>
        <p:nvPicPr>
          <p:cNvPr id="17" name="图片 16" descr="图片包含 建筑物&#10;&#10;自动生成的说明">
            <a:extLst>
              <a:ext uri="{FF2B5EF4-FFF2-40B4-BE49-F238E27FC236}">
                <a16:creationId xmlns:a16="http://schemas.microsoft.com/office/drawing/2014/main" id="{59C76395-F18A-42DC-A156-F93BFCD8E486}"/>
              </a:ext>
            </a:extLst>
          </p:cNvPr>
          <p:cNvPicPr>
            <a:picLocks noChangeAspect="1"/>
          </p:cNvPicPr>
          <p:nvPr userDrawn="1"/>
        </p:nvPicPr>
        <p:blipFill>
          <a:blip r:embed="rId2">
            <a:duotone>
              <a:prstClr val="black"/>
              <a:schemeClr val="accent1">
                <a:tint val="45000"/>
                <a:satMod val="400000"/>
              </a:schemeClr>
            </a:duotone>
            <a:alphaModFix amt="20000"/>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a:extLst>
              <a:ext uri="{FF2B5EF4-FFF2-40B4-BE49-F238E27FC236}">
                <a16:creationId xmlns:a16="http://schemas.microsoft.com/office/drawing/2014/main" id="{C8C8E8E9-B6E9-4C9E-A8E5-EC39920274FE}"/>
              </a:ext>
            </a:extLst>
          </p:cNvPr>
          <p:cNvCxnSpPr/>
          <p:nvPr userDrawn="1"/>
        </p:nvCxnSpPr>
        <p:spPr>
          <a:xfrm>
            <a:off x="30480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DA6D4021-94E1-4E9F-90EB-E54E5216CA6E}"/>
              </a:ext>
            </a:extLst>
          </p:cNvPr>
          <p:cNvCxnSpPr/>
          <p:nvPr userDrawn="1"/>
        </p:nvCxnSpPr>
        <p:spPr>
          <a:xfrm>
            <a:off x="968969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9" name="图片 18" descr="图片包含 户外, 标牌, 黑色&#10;&#10;自动生成的说明">
            <a:extLst>
              <a:ext uri="{FF2B5EF4-FFF2-40B4-BE49-F238E27FC236}">
                <a16:creationId xmlns:a16="http://schemas.microsoft.com/office/drawing/2014/main" id="{EC48E4B1-8892-4D66-885C-B3B81823AF7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267828" y="853340"/>
            <a:ext cx="1656344" cy="1656344"/>
          </a:xfrm>
          <a:prstGeom prst="rect">
            <a:avLst/>
          </a:prstGeom>
        </p:spPr>
      </p:pic>
      <p:sp>
        <p:nvSpPr>
          <p:cNvPr id="20" name="文本占位符 31">
            <a:extLst>
              <a:ext uri="{FF2B5EF4-FFF2-40B4-BE49-F238E27FC236}">
                <a16:creationId xmlns:a16="http://schemas.microsoft.com/office/drawing/2014/main" id="{4EB0A957-E3E4-47EE-9713-82509E17FD51}"/>
              </a:ext>
            </a:extLst>
          </p:cNvPr>
          <p:cNvSpPr>
            <a:spLocks noGrp="1"/>
          </p:cNvSpPr>
          <p:nvPr>
            <p:ph type="body" sz="quarter" idx="11"/>
          </p:nvPr>
        </p:nvSpPr>
        <p:spPr>
          <a:xfrm>
            <a:off x="2555162" y="3129756"/>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7" name="图片 6">
            <a:extLst>
              <a:ext uri="{FF2B5EF4-FFF2-40B4-BE49-F238E27FC236}">
                <a16:creationId xmlns:a16="http://schemas.microsoft.com/office/drawing/2014/main" id="{12079C22-C965-4A93-8C7F-F7C26F71D8DF}"/>
              </a:ext>
            </a:extLst>
          </p:cNvPr>
          <p:cNvPicPr>
            <a:picLocks noChangeAspect="1"/>
          </p:cNvPicPr>
          <p:nvPr userDrawn="1"/>
        </p:nvPicPr>
        <p:blipFill rotWithShape="1">
          <a:blip r:embed="rId4">
            <a:alphaModFix amt="20000"/>
            <a:duotone>
              <a:schemeClr val="accent4">
                <a:shade val="45000"/>
                <a:satMod val="135000"/>
              </a:schemeClr>
              <a:prstClr val="white"/>
            </a:duotone>
          </a:blip>
          <a:srcRect t="9831" b="36385"/>
          <a:stretch/>
        </p:blipFill>
        <p:spPr>
          <a:xfrm>
            <a:off x="3352562" y="6146610"/>
            <a:ext cx="5486876" cy="406590"/>
          </a:xfrm>
          <a:prstGeom prst="rect">
            <a:avLst/>
          </a:prstGeom>
        </p:spPr>
      </p:pic>
    </p:spTree>
    <p:extLst>
      <p:ext uri="{BB962C8B-B14F-4D97-AF65-F5344CB8AC3E}">
        <p14:creationId xmlns:p14="http://schemas.microsoft.com/office/powerpoint/2010/main" val="12618407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封底-2">
    <p:bg>
      <p:bgPr>
        <a:solidFill>
          <a:schemeClr val="accent1"/>
        </a:solidFill>
        <a:effectLst/>
      </p:bgPr>
    </p:bg>
    <p:spTree>
      <p:nvGrpSpPr>
        <p:cNvPr id="1" name=""/>
        <p:cNvGrpSpPr/>
        <p:nvPr/>
      </p:nvGrpSpPr>
      <p:grpSpPr>
        <a:xfrm>
          <a:off x="0" y="0"/>
          <a:ext cx="0" cy="0"/>
          <a:chOff x="0" y="0"/>
          <a:chExt cx="0" cy="0"/>
        </a:xfrm>
      </p:grpSpPr>
      <p:pic>
        <p:nvPicPr>
          <p:cNvPr id="9" name="图片 8" descr="图片包含 建筑物&#10;&#10;自动生成的说明">
            <a:extLst>
              <a:ext uri="{FF2B5EF4-FFF2-40B4-BE49-F238E27FC236}">
                <a16:creationId xmlns:a16="http://schemas.microsoft.com/office/drawing/2014/main" id="{D3C2EE1F-0BF9-49E9-859D-A8611895DEEE}"/>
              </a:ext>
            </a:extLst>
          </p:cNvPr>
          <p:cNvPicPr>
            <a:picLocks noChangeAspect="1"/>
          </p:cNvPicPr>
          <p:nvPr userDrawn="1"/>
        </p:nvPicPr>
        <p:blipFill>
          <a:blip r:embed="rId2">
            <a:duotone>
              <a:prstClr val="black"/>
              <a:schemeClr val="accent1">
                <a:tint val="45000"/>
                <a:satMod val="400000"/>
              </a:schemeClr>
            </a:duotone>
            <a:alphaModFix amt="20000"/>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a:extLst>
              <a:ext uri="{FF2B5EF4-FFF2-40B4-BE49-F238E27FC236}">
                <a16:creationId xmlns:a16="http://schemas.microsoft.com/office/drawing/2014/main" id="{C8C8E8E9-B6E9-4C9E-A8E5-EC39920274FE}"/>
              </a:ext>
            </a:extLst>
          </p:cNvPr>
          <p:cNvCxnSpPr/>
          <p:nvPr userDrawn="1"/>
        </p:nvCxnSpPr>
        <p:spPr>
          <a:xfrm>
            <a:off x="7322504" y="1488254"/>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DA6D4021-94E1-4E9F-90EB-E54E5216CA6E}"/>
              </a:ext>
            </a:extLst>
          </p:cNvPr>
          <p:cNvCxnSpPr/>
          <p:nvPr userDrawn="1"/>
        </p:nvCxnSpPr>
        <p:spPr>
          <a:xfrm>
            <a:off x="7322504" y="4146847"/>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文本占位符 31">
            <a:extLst>
              <a:ext uri="{FF2B5EF4-FFF2-40B4-BE49-F238E27FC236}">
                <a16:creationId xmlns:a16="http://schemas.microsoft.com/office/drawing/2014/main" id="{4EB0A957-E3E4-47EE-9713-82509E17FD51}"/>
              </a:ext>
            </a:extLst>
          </p:cNvPr>
          <p:cNvSpPr>
            <a:spLocks noGrp="1"/>
          </p:cNvSpPr>
          <p:nvPr>
            <p:ph type="body" sz="quarter" idx="11"/>
          </p:nvPr>
        </p:nvSpPr>
        <p:spPr>
          <a:xfrm>
            <a:off x="5033473" y="2496180"/>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3" name="图片 2">
            <a:extLst>
              <a:ext uri="{FF2B5EF4-FFF2-40B4-BE49-F238E27FC236}">
                <a16:creationId xmlns:a16="http://schemas.microsoft.com/office/drawing/2014/main" id="{B5861CDE-5CCC-4EC9-AAE6-4DDC185E1B6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790001" y="1860735"/>
            <a:ext cx="2858911" cy="2332270"/>
          </a:xfrm>
          <a:prstGeom prst="rect">
            <a:avLst/>
          </a:prstGeom>
        </p:spPr>
      </p:pic>
      <p:pic>
        <p:nvPicPr>
          <p:cNvPr id="7" name="图片 6">
            <a:extLst>
              <a:ext uri="{FF2B5EF4-FFF2-40B4-BE49-F238E27FC236}">
                <a16:creationId xmlns:a16="http://schemas.microsoft.com/office/drawing/2014/main" id="{697B15C4-0524-4A21-A6CE-F7DA7DA15B84}"/>
              </a:ext>
            </a:extLst>
          </p:cNvPr>
          <p:cNvPicPr>
            <a:picLocks noChangeAspect="1"/>
          </p:cNvPicPr>
          <p:nvPr userDrawn="1"/>
        </p:nvPicPr>
        <p:blipFill rotWithShape="1">
          <a:blip r:embed="rId4">
            <a:alphaModFix amt="20000"/>
            <a:duotone>
              <a:schemeClr val="accent4">
                <a:shade val="45000"/>
                <a:satMod val="135000"/>
              </a:schemeClr>
              <a:prstClr val="white"/>
            </a:duotone>
          </a:blip>
          <a:srcRect t="9831" b="36385"/>
          <a:stretch/>
        </p:blipFill>
        <p:spPr>
          <a:xfrm>
            <a:off x="3352562" y="6146610"/>
            <a:ext cx="5486876" cy="406590"/>
          </a:xfrm>
          <a:prstGeom prst="rect">
            <a:avLst/>
          </a:prstGeom>
        </p:spPr>
      </p:pic>
    </p:spTree>
    <p:extLst>
      <p:ext uri="{BB962C8B-B14F-4D97-AF65-F5344CB8AC3E}">
        <p14:creationId xmlns:p14="http://schemas.microsoft.com/office/powerpoint/2010/main" val="274180822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accent1"/>
        </a:solidFill>
        <a:effectLst/>
      </p:bgPr>
    </p:bg>
    <p:spTree>
      <p:nvGrpSpPr>
        <p:cNvPr id="1" name=""/>
        <p:cNvGrpSpPr/>
        <p:nvPr/>
      </p:nvGrpSpPr>
      <p:grpSpPr>
        <a:xfrm>
          <a:off x="0" y="0"/>
          <a:ext cx="0" cy="0"/>
          <a:chOff x="0" y="0"/>
          <a:chExt cx="0" cy="0"/>
        </a:xfrm>
      </p:grpSpPr>
      <p:sp>
        <p:nvSpPr>
          <p:cNvPr id="2" name="流程图: 离页连接符 1">
            <a:extLst>
              <a:ext uri="{FF2B5EF4-FFF2-40B4-BE49-F238E27FC236}">
                <a16:creationId xmlns:a16="http://schemas.microsoft.com/office/drawing/2014/main" id="{3D05038B-8A32-4BD0-A068-AFE03E6FF8D3}"/>
              </a:ext>
            </a:extLst>
          </p:cNvPr>
          <p:cNvSpPr/>
          <p:nvPr userDrawn="1"/>
        </p:nvSpPr>
        <p:spPr>
          <a:xfrm>
            <a:off x="3419386" y="0"/>
            <a:ext cx="5353229" cy="5219695"/>
          </a:xfrm>
          <a:prstGeom prst="flowChartOffpageConnector">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占位符 31">
            <a:extLst>
              <a:ext uri="{FF2B5EF4-FFF2-40B4-BE49-F238E27FC236}">
                <a16:creationId xmlns:a16="http://schemas.microsoft.com/office/drawing/2014/main" id="{4EB0A957-E3E4-47EE-9713-82509E17FD51}"/>
              </a:ext>
            </a:extLst>
          </p:cNvPr>
          <p:cNvSpPr>
            <a:spLocks noGrp="1"/>
          </p:cNvSpPr>
          <p:nvPr>
            <p:ph type="body" sz="quarter" idx="11"/>
          </p:nvPr>
        </p:nvSpPr>
        <p:spPr>
          <a:xfrm>
            <a:off x="2952571" y="2609847"/>
            <a:ext cx="6286859" cy="598488"/>
          </a:xfrm>
          <a:prstGeom prst="rect">
            <a:avLst/>
          </a:prstGeom>
        </p:spPr>
        <p:txBody>
          <a:bodyPr anchor="ctr"/>
          <a:lstStyle>
            <a:lvl1pPr marL="0" indent="0" algn="ctr">
              <a:lnSpc>
                <a:spcPct val="100000"/>
              </a:lnSpc>
              <a:buNone/>
              <a:defRPr sz="5400" b="1" spc="600">
                <a:solidFill>
                  <a:schemeClr val="accent1"/>
                </a:solidFill>
              </a:defRPr>
            </a:lvl1pPr>
          </a:lstStyle>
          <a:p>
            <a:pPr lvl="0"/>
            <a:endParaRPr lang="zh-CN" altLang="en-US" dirty="0"/>
          </a:p>
        </p:txBody>
      </p:sp>
      <p:pic>
        <p:nvPicPr>
          <p:cNvPr id="7" name="图片 6">
            <a:extLst>
              <a:ext uri="{FF2B5EF4-FFF2-40B4-BE49-F238E27FC236}">
                <a16:creationId xmlns:a16="http://schemas.microsoft.com/office/drawing/2014/main" id="{709B0529-EE67-44AA-BAF8-7E78156B3DE4}"/>
              </a:ext>
            </a:extLst>
          </p:cNvPr>
          <p:cNvPicPr>
            <a:picLocks noChangeAspect="1"/>
          </p:cNvPicPr>
          <p:nvPr userDrawn="1"/>
        </p:nvPicPr>
        <p:blipFill rotWithShape="1">
          <a:blip r:embed="rId2">
            <a:alphaModFix amt="20000"/>
            <a:duotone>
              <a:schemeClr val="accent4">
                <a:shade val="45000"/>
                <a:satMod val="135000"/>
              </a:schemeClr>
              <a:prstClr val="white"/>
            </a:duotone>
          </a:blip>
          <a:srcRect t="9831" b="36385"/>
          <a:stretch/>
        </p:blipFill>
        <p:spPr>
          <a:xfrm>
            <a:off x="3352562" y="6146610"/>
            <a:ext cx="5486876" cy="406590"/>
          </a:xfrm>
          <a:prstGeom prst="rect">
            <a:avLst/>
          </a:prstGeom>
        </p:spPr>
      </p:pic>
      <p:pic>
        <p:nvPicPr>
          <p:cNvPr id="5" name="图片 4">
            <a:extLst>
              <a:ext uri="{FF2B5EF4-FFF2-40B4-BE49-F238E27FC236}">
                <a16:creationId xmlns:a16="http://schemas.microsoft.com/office/drawing/2014/main" id="{DFA12E6D-1EC4-4BB8-BCAB-668C213B8F56}"/>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8" name="任意多边形: 形状 17">
            <a:extLst>
              <a:ext uri="{FF2B5EF4-FFF2-40B4-BE49-F238E27FC236}">
                <a16:creationId xmlns:a16="http://schemas.microsoft.com/office/drawing/2014/main" id="{5B543617-7E5E-4360-A155-0CA2B7AF9E10}"/>
              </a:ext>
            </a:extLst>
          </p:cNvPr>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9" name="图片 8" descr="图片包含 建筑物&#10;&#10;自动生成的说明">
            <a:extLst>
              <a:ext uri="{FF2B5EF4-FFF2-40B4-BE49-F238E27FC236}">
                <a16:creationId xmlns:a16="http://schemas.microsoft.com/office/drawing/2014/main" id="{D3C2EE1F-0BF9-49E9-859D-A8611895DEEE}"/>
              </a:ext>
            </a:extLst>
          </p:cNvPr>
          <p:cNvPicPr>
            <a:picLocks noChangeAspect="1"/>
          </p:cNvPicPr>
          <p:nvPr userDrawn="1"/>
        </p:nvPicPr>
        <p:blipFill>
          <a:blip r:embed="rId4">
            <a:duotone>
              <a:prstClr val="black"/>
              <a:schemeClr val="accent1">
                <a:tint val="45000"/>
                <a:satMod val="400000"/>
              </a:schemeClr>
            </a:duotone>
            <a:alphaModFix amt="20000"/>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Tree>
    <p:extLst>
      <p:ext uri="{BB962C8B-B14F-4D97-AF65-F5344CB8AC3E}">
        <p14:creationId xmlns:p14="http://schemas.microsoft.com/office/powerpoint/2010/main" val="418729601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C1D5E491-4859-47A4-8F29-DAACA1914DBE}"/>
              </a:ext>
            </a:extLst>
          </p:cNvPr>
          <p:cNvSpPr>
            <a:spLocks noGrp="1"/>
          </p:cNvSpPr>
          <p:nvPr>
            <p:ph type="sldNum" sz="quarter" idx="10"/>
          </p:nvPr>
        </p:nvSpPr>
        <p:spPr/>
        <p:txBody>
          <a:bodyPr/>
          <a:lstStyle/>
          <a:p>
            <a:fld id="{6C53781C-E1F6-4315-A39D-61273F2E0596}" type="slidenum">
              <a:rPr lang="zh-CN" altLang="en-US" smtClean="0"/>
              <a:pPr/>
              <a:t>‹#›</a:t>
            </a:fld>
            <a:endParaRPr lang="zh-CN" altLang="en-US" dirty="0"/>
          </a:p>
        </p:txBody>
      </p:sp>
    </p:spTree>
    <p:extLst>
      <p:ext uri="{BB962C8B-B14F-4D97-AF65-F5344CB8AC3E}">
        <p14:creationId xmlns:p14="http://schemas.microsoft.com/office/powerpoint/2010/main" val="377490890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空白（lowpoly）">
    <p:spTree>
      <p:nvGrpSpPr>
        <p:cNvPr id="1" name=""/>
        <p:cNvGrpSpPr/>
        <p:nvPr/>
      </p:nvGrpSpPr>
      <p:grpSpPr>
        <a:xfrm>
          <a:off x="0" y="0"/>
          <a:ext cx="0" cy="0"/>
          <a:chOff x="0" y="0"/>
          <a:chExt cx="0" cy="0"/>
        </a:xfrm>
      </p:grpSpPr>
      <p:pic>
        <p:nvPicPr>
          <p:cNvPr id="5" name="图片 4" descr="图片包含 建筑物, 圆屋顶, 地板&#10;&#10;描述已自动生成">
            <a:extLst>
              <a:ext uri="{FF2B5EF4-FFF2-40B4-BE49-F238E27FC236}">
                <a16:creationId xmlns:a16="http://schemas.microsoft.com/office/drawing/2014/main" id="{0E7CEFF4-3933-40D2-928B-A28B021C14B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a:extLst>
              <a:ext uri="{FF2B5EF4-FFF2-40B4-BE49-F238E27FC236}">
                <a16:creationId xmlns:a16="http://schemas.microsoft.com/office/drawing/2014/main" id="{C1D5E491-4859-47A4-8F29-DAACA1914DBE}"/>
              </a:ext>
            </a:extLst>
          </p:cNvPr>
          <p:cNvSpPr>
            <a:spLocks noGrp="1"/>
          </p:cNvSpPr>
          <p:nvPr>
            <p:ph type="sldNum" sz="quarter" idx="10"/>
          </p:nvPr>
        </p:nvSpPr>
        <p:spPr/>
        <p:txBody>
          <a:bodyPr/>
          <a:lstStyle/>
          <a:p>
            <a:fld id="{6C53781C-E1F6-4315-A39D-61273F2E0596}" type="slidenum">
              <a:rPr lang="zh-CN" altLang="en-US" smtClean="0"/>
              <a:pPr/>
              <a:t>‹#›</a:t>
            </a:fld>
            <a:endParaRPr lang="zh-CN" altLang="en-US" dirty="0"/>
          </a:p>
        </p:txBody>
      </p:sp>
    </p:spTree>
    <p:extLst>
      <p:ext uri="{BB962C8B-B14F-4D97-AF65-F5344CB8AC3E}">
        <p14:creationId xmlns:p14="http://schemas.microsoft.com/office/powerpoint/2010/main" val="8876274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自定义版式">
    <p:bg>
      <p:bgPr>
        <a:solidFill>
          <a:schemeClr val="tx1"/>
        </a:solidFill>
        <a:effectLst/>
      </p:bgPr>
    </p:bg>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5A677578-EE5C-4EF4-B0AD-2C9F9C6AC6B2}"/>
              </a:ext>
            </a:extLst>
          </p:cNvPr>
          <p:cNvPicPr>
            <a:picLocks noChangeAspect="1"/>
          </p:cNvPicPr>
          <p:nvPr userDrawn="1"/>
        </p:nvPicPr>
        <p:blipFill rotWithShape="1">
          <a:blip r:embed="rId2">
            <a:duotone>
              <a:schemeClr val="bg2">
                <a:shade val="45000"/>
                <a:satMod val="135000"/>
              </a:schemeClr>
              <a:prstClr val="white"/>
            </a:duotone>
          </a:blip>
          <a:srcRect r="27993"/>
          <a:stretch/>
        </p:blipFill>
        <p:spPr>
          <a:xfrm>
            <a:off x="1" y="-5557"/>
            <a:ext cx="12192000" cy="6863557"/>
          </a:xfrm>
          <a:prstGeom prst="rect">
            <a:avLst/>
          </a:prstGeom>
        </p:spPr>
      </p:pic>
      <p:sp>
        <p:nvSpPr>
          <p:cNvPr id="4" name="矩形 3">
            <a:extLst>
              <a:ext uri="{FF2B5EF4-FFF2-40B4-BE49-F238E27FC236}">
                <a16:creationId xmlns:a16="http://schemas.microsoft.com/office/drawing/2014/main" id="{8216A5A6-7707-4E8A-942A-139653FAB1BC}"/>
              </a:ext>
            </a:extLst>
          </p:cNvPr>
          <p:cNvSpPr/>
          <p:nvPr userDrawn="1"/>
        </p:nvSpPr>
        <p:spPr>
          <a:xfrm>
            <a:off x="-3" y="2077796"/>
            <a:ext cx="12192000" cy="4780204"/>
          </a:xfrm>
          <a:prstGeom prst="rect">
            <a:avLst/>
          </a:prstGeom>
          <a:gradFill>
            <a:gsLst>
              <a:gs pos="0">
                <a:srgbClr val="010000">
                  <a:alpha val="0"/>
                </a:srgbClr>
              </a:gs>
              <a:gs pos="100000">
                <a:srgbClr val="010000">
                  <a:alpha val="89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5" name="矩形 4">
            <a:extLst>
              <a:ext uri="{FF2B5EF4-FFF2-40B4-BE49-F238E27FC236}">
                <a16:creationId xmlns:a16="http://schemas.microsoft.com/office/drawing/2014/main" id="{F740F69A-19BB-4AA3-A265-5AB4D0D430F4}"/>
              </a:ext>
            </a:extLst>
          </p:cNvPr>
          <p:cNvSpPr/>
          <p:nvPr userDrawn="1"/>
        </p:nvSpPr>
        <p:spPr>
          <a:xfrm rot="10800000">
            <a:off x="-1" y="-5557"/>
            <a:ext cx="12191999" cy="3217764"/>
          </a:xfrm>
          <a:prstGeom prst="rect">
            <a:avLst/>
          </a:prstGeom>
          <a:gradFill>
            <a:gsLst>
              <a:gs pos="0">
                <a:srgbClr val="010000">
                  <a:alpha val="0"/>
                </a:srgbClr>
              </a:gs>
              <a:gs pos="100000">
                <a:srgbClr val="01000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6" name="矩形 5">
            <a:extLst>
              <a:ext uri="{FF2B5EF4-FFF2-40B4-BE49-F238E27FC236}">
                <a16:creationId xmlns:a16="http://schemas.microsoft.com/office/drawing/2014/main" id="{2BDA7112-A044-49CE-B9CA-A72126AA67B4}"/>
              </a:ext>
            </a:extLst>
          </p:cNvPr>
          <p:cNvSpPr/>
          <p:nvPr userDrawn="1"/>
        </p:nvSpPr>
        <p:spPr>
          <a:xfrm>
            <a:off x="-1" y="0"/>
            <a:ext cx="12192001" cy="6811864"/>
          </a:xfrm>
          <a:prstGeom prst="rect">
            <a:avLst/>
          </a:prstGeom>
          <a:solidFill>
            <a:srgbClr val="080304">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7" name="文本框 6">
            <a:extLst>
              <a:ext uri="{FF2B5EF4-FFF2-40B4-BE49-F238E27FC236}">
                <a16:creationId xmlns:a16="http://schemas.microsoft.com/office/drawing/2014/main" id="{1444A070-E8CF-4E44-B7E5-DA7C47A7E6A7}"/>
              </a:ext>
            </a:extLst>
          </p:cNvPr>
          <p:cNvSpPr txBox="1"/>
          <p:nvPr userDrawn="1"/>
        </p:nvSpPr>
        <p:spPr>
          <a:xfrm>
            <a:off x="4760680" y="564634"/>
            <a:ext cx="2670634" cy="369332"/>
          </a:xfrm>
          <a:prstGeom prst="rect">
            <a:avLst/>
          </a:prstGeom>
          <a:noFill/>
        </p:spPr>
        <p:txBody>
          <a:bodyPr wrap="square" rtlCol="0">
            <a:spAutoFit/>
          </a:bodyPr>
          <a:lstStyle>
            <a:defPPr>
              <a:defRPr lang="en-US"/>
            </a:defPPr>
            <a:lvl1pPr algn="dist">
              <a:defRPr sz="1600">
                <a:solidFill>
                  <a:schemeClr val="bg1"/>
                </a:solidFill>
                <a:latin typeface="+mj-ea"/>
                <a:ea typeface="+mj-ea"/>
              </a:defRPr>
            </a:lvl1p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white"/>
                </a:solidFill>
                <a:effectLst/>
                <a:uLnTx/>
                <a:uFillTx/>
                <a:latin typeface="微软雅黑"/>
                <a:ea typeface="微软雅黑"/>
                <a:cs typeface="+mn-cs"/>
              </a:rPr>
              <a:t>本</a:t>
            </a:r>
            <a:r>
              <a:rPr kumimoji="0" lang="en-US" altLang="zh-CN" sz="1800" b="0" i="0" u="none" strike="noStrike" kern="1200" cap="none" spc="0" normalizeH="0" baseline="0" noProof="0">
                <a:ln>
                  <a:noFill/>
                </a:ln>
                <a:solidFill>
                  <a:prstClr val="white"/>
                </a:solidFill>
                <a:effectLst/>
                <a:uLnTx/>
                <a:uFillTx/>
                <a:latin typeface="微软雅黑"/>
                <a:ea typeface="微软雅黑"/>
                <a:cs typeface="+mn-cs"/>
              </a:rPr>
              <a:t>PPT</a:t>
            </a:r>
            <a:r>
              <a:rPr kumimoji="0" lang="zh-CN" altLang="en-US" sz="1800" b="0" i="0" u="none" strike="noStrike" kern="1200" cap="none" spc="0" normalizeH="0" baseline="0" noProof="0">
                <a:ln>
                  <a:noFill/>
                </a:ln>
                <a:solidFill>
                  <a:prstClr val="white"/>
                </a:solidFill>
                <a:effectLst/>
                <a:uLnTx/>
                <a:uFillTx/>
                <a:latin typeface="微软雅黑"/>
                <a:ea typeface="微软雅黑"/>
                <a:cs typeface="+mn-cs"/>
              </a:rPr>
              <a:t>模板正参与</a:t>
            </a:r>
            <a:endParaRPr kumimoji="0" 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8" name="矩形 7">
            <a:extLst>
              <a:ext uri="{FF2B5EF4-FFF2-40B4-BE49-F238E27FC236}">
                <a16:creationId xmlns:a16="http://schemas.microsoft.com/office/drawing/2014/main" id="{E5858290-D261-4C60-BB99-630C19F3840C}"/>
              </a:ext>
            </a:extLst>
          </p:cNvPr>
          <p:cNvSpPr/>
          <p:nvPr userDrawn="1"/>
        </p:nvSpPr>
        <p:spPr>
          <a:xfrm>
            <a:off x="3602350" y="2482543"/>
            <a:ext cx="4987300" cy="400109"/>
          </a:xfrm>
          <a:prstGeom prst="rect">
            <a:avLst/>
          </a:prstGeom>
          <a:gradFill flip="none" rotWithShape="1">
            <a:gsLst>
              <a:gs pos="100000">
                <a:srgbClr val="CB9B53">
                  <a:alpha val="0"/>
                </a:srgbClr>
              </a:gs>
              <a:gs pos="0">
                <a:srgbClr val="CB9B53">
                  <a:alpha val="7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a:ln>
                <a:noFill/>
              </a:ln>
              <a:solidFill>
                <a:srgbClr val="0E5177"/>
              </a:solidFill>
              <a:effectLst/>
              <a:uLnTx/>
              <a:uFillTx/>
              <a:latin typeface="Segoe UI"/>
              <a:ea typeface="微软雅黑"/>
              <a:cs typeface="+mn-cs"/>
            </a:endParaRPr>
          </a:p>
        </p:txBody>
      </p:sp>
      <p:sp>
        <p:nvSpPr>
          <p:cNvPr id="9" name="文本框 8">
            <a:extLst>
              <a:ext uri="{FF2B5EF4-FFF2-40B4-BE49-F238E27FC236}">
                <a16:creationId xmlns:a16="http://schemas.microsoft.com/office/drawing/2014/main" id="{87DC30B4-F006-4610-BE34-27B2068262E4}"/>
              </a:ext>
            </a:extLst>
          </p:cNvPr>
          <p:cNvSpPr txBox="1"/>
          <p:nvPr userDrawn="1"/>
        </p:nvSpPr>
        <p:spPr>
          <a:xfrm>
            <a:off x="4049486" y="2517885"/>
            <a:ext cx="4093028" cy="338554"/>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prstClr val="white"/>
                </a:solidFill>
                <a:effectLst/>
                <a:uLnTx/>
                <a:uFillTx/>
                <a:latin typeface="微软雅黑"/>
                <a:ea typeface="微软雅黑"/>
                <a:cs typeface="+mn-cs"/>
              </a:rPr>
              <a:t> </a:t>
            </a:r>
            <a:r>
              <a:rPr kumimoji="0" lang="zh-CN" altLang="en-US" sz="1600" b="0" i="0" u="none" strike="noStrike" kern="1200" cap="none" spc="0" normalizeH="0" baseline="0" noProof="0">
                <a:ln>
                  <a:noFill/>
                </a:ln>
                <a:solidFill>
                  <a:prstClr val="white"/>
                </a:solidFill>
                <a:effectLst/>
                <a:uLnTx/>
                <a:uFillTx/>
                <a:latin typeface="微软雅黑"/>
                <a:ea typeface="微软雅黑"/>
                <a:cs typeface="+mn-cs"/>
              </a:rPr>
              <a:t>第一届高校</a:t>
            </a:r>
            <a:r>
              <a:rPr kumimoji="0" lang="en-US" altLang="zh-CN" sz="1600" b="0" i="0" u="none" strike="noStrike" kern="1200" cap="none" spc="0" normalizeH="0" baseline="0" noProof="0">
                <a:ln>
                  <a:noFill/>
                </a:ln>
                <a:solidFill>
                  <a:prstClr val="white"/>
                </a:solidFill>
                <a:effectLst/>
                <a:uLnTx/>
                <a:uFillTx/>
                <a:latin typeface="微软雅黑"/>
                <a:ea typeface="微软雅黑"/>
                <a:cs typeface="+mn-cs"/>
              </a:rPr>
              <a:t>PPT</a:t>
            </a:r>
            <a:r>
              <a:rPr kumimoji="0" lang="zh-CN" altLang="en-US" sz="1600" b="0" i="0" u="none" strike="noStrike" kern="1200" cap="none" spc="0" normalizeH="0" baseline="0" noProof="0">
                <a:ln>
                  <a:noFill/>
                </a:ln>
                <a:solidFill>
                  <a:prstClr val="white"/>
                </a:solidFill>
                <a:effectLst/>
                <a:uLnTx/>
                <a:uFillTx/>
                <a:latin typeface="微软雅黑"/>
                <a:ea typeface="微软雅黑"/>
                <a:cs typeface="+mn-cs"/>
              </a:rPr>
              <a:t>模板设计大赛 </a:t>
            </a:r>
            <a:endParaRPr kumimoji="0" lang="en-US" sz="16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11" name="文本框 10">
            <a:extLst>
              <a:ext uri="{FF2B5EF4-FFF2-40B4-BE49-F238E27FC236}">
                <a16:creationId xmlns:a16="http://schemas.microsoft.com/office/drawing/2014/main" id="{6DC88D0E-6AEB-4B0D-AE77-4A1F31C8C366}"/>
              </a:ext>
            </a:extLst>
          </p:cNvPr>
          <p:cNvSpPr txBox="1"/>
          <p:nvPr userDrawn="1"/>
        </p:nvSpPr>
        <p:spPr>
          <a:xfrm>
            <a:off x="6133678" y="4824918"/>
            <a:ext cx="2545865" cy="1061381"/>
          </a:xfrm>
          <a:prstGeom prst="rect">
            <a:avLst/>
          </a:prstGeom>
          <a:noFill/>
        </p:spPr>
        <p:txBody>
          <a:bodyPr wrap="square" rtlCol="0">
            <a:spAutoFit/>
          </a:bodyPr>
          <a:lstStyle>
            <a:defPPr>
              <a:defRPr lang="en-US"/>
            </a:defPPr>
            <a:lvl1pPr algn="dist">
              <a:defRPr>
                <a:solidFill>
                  <a:schemeClr val="bg1"/>
                </a:solidFill>
                <a:latin typeface="+mj-ea"/>
                <a:ea typeface="+mj-ea"/>
              </a:defRPr>
            </a:lvl1p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微信扫码</a:t>
            </a:r>
            <a:endParaRPr kumimoji="0" lang="en-US" altLang="zh-CN" sz="1800" b="0" i="0" u="none" strike="noStrike" kern="1200" cap="none" spc="150" normalizeH="0" baseline="0" noProof="0">
              <a:ln>
                <a:noFill/>
              </a:ln>
              <a:solidFill>
                <a:prstClr val="white"/>
              </a:solidFill>
              <a:effectLst/>
              <a:uLnTx/>
              <a:uFillTx/>
              <a:latin typeface="微软雅黑"/>
              <a:ea typeface="微软雅黑"/>
              <a:cs typeface="+mn-cs"/>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来聆听模板作者</a:t>
            </a:r>
            <a:endParaRPr kumimoji="0" lang="en-US" altLang="zh-CN" sz="1800" b="0" i="0" u="none" strike="noStrike" kern="1200" cap="none" spc="150" normalizeH="0" baseline="0" noProof="0">
              <a:ln>
                <a:noFill/>
              </a:ln>
              <a:solidFill>
                <a:prstClr val="white"/>
              </a:solidFill>
              <a:effectLst/>
              <a:uLnTx/>
              <a:uFillTx/>
              <a:latin typeface="微软雅黑"/>
              <a:ea typeface="微软雅黑"/>
              <a:cs typeface="+mn-cs"/>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设计灵感、制作思路</a:t>
            </a:r>
            <a:endParaRPr kumimoji="0" lang="en-US" sz="1800" b="0" i="0" u="none" strike="noStrike" kern="1200" cap="none" spc="150" normalizeH="0" baseline="0" noProof="0">
              <a:ln>
                <a:noFill/>
              </a:ln>
              <a:solidFill>
                <a:prstClr val="white"/>
              </a:solidFill>
              <a:effectLst/>
              <a:uLnTx/>
              <a:uFillTx/>
              <a:latin typeface="微软雅黑"/>
              <a:ea typeface="微软雅黑"/>
              <a:cs typeface="+mn-cs"/>
            </a:endParaRPr>
          </a:p>
        </p:txBody>
      </p:sp>
      <p:pic>
        <p:nvPicPr>
          <p:cNvPr id="12" name="图片 11">
            <a:extLst>
              <a:ext uri="{FF2B5EF4-FFF2-40B4-BE49-F238E27FC236}">
                <a16:creationId xmlns:a16="http://schemas.microsoft.com/office/drawing/2014/main" id="{D791EC9B-5DBA-40F6-9696-4F391A93BCEF}"/>
              </a:ext>
            </a:extLst>
          </p:cNvPr>
          <p:cNvPicPr>
            <a:picLocks noChangeAspect="1"/>
          </p:cNvPicPr>
          <p:nvPr userDrawn="1"/>
        </p:nvPicPr>
        <p:blipFill>
          <a:blip r:embed="rId3"/>
          <a:stretch>
            <a:fillRect/>
          </a:stretch>
        </p:blipFill>
        <p:spPr>
          <a:xfrm>
            <a:off x="-615419" y="3771974"/>
            <a:ext cx="13817069" cy="3996426"/>
          </a:xfrm>
          <a:prstGeom prst="rect">
            <a:avLst/>
          </a:prstGeom>
        </p:spPr>
      </p:pic>
      <p:pic>
        <p:nvPicPr>
          <p:cNvPr id="13" name="图片 12">
            <a:extLst>
              <a:ext uri="{FF2B5EF4-FFF2-40B4-BE49-F238E27FC236}">
                <a16:creationId xmlns:a16="http://schemas.microsoft.com/office/drawing/2014/main" id="{3337B091-14D1-40FD-B8AD-B9A96874112A}"/>
              </a:ext>
            </a:extLst>
          </p:cNvPr>
          <p:cNvPicPr>
            <a:picLocks noChangeAspect="1"/>
          </p:cNvPicPr>
          <p:nvPr userDrawn="1"/>
        </p:nvPicPr>
        <p:blipFill>
          <a:blip r:embed="rId4"/>
          <a:stretch>
            <a:fillRect/>
          </a:stretch>
        </p:blipFill>
        <p:spPr>
          <a:xfrm>
            <a:off x="1683657" y="716939"/>
            <a:ext cx="8824686" cy="1844708"/>
          </a:xfrm>
          <a:prstGeom prst="rect">
            <a:avLst/>
          </a:prstGeom>
        </p:spPr>
      </p:pic>
      <p:sp>
        <p:nvSpPr>
          <p:cNvPr id="14" name="文本框 13">
            <a:extLst>
              <a:ext uri="{FF2B5EF4-FFF2-40B4-BE49-F238E27FC236}">
                <a16:creationId xmlns:a16="http://schemas.microsoft.com/office/drawing/2014/main" id="{260EA93C-471D-411C-A976-09210F7DFE72}"/>
              </a:ext>
            </a:extLst>
          </p:cNvPr>
          <p:cNvSpPr txBox="1"/>
          <p:nvPr userDrawn="1"/>
        </p:nvSpPr>
        <p:spPr>
          <a:xfrm>
            <a:off x="3742050" y="2971888"/>
            <a:ext cx="1983605"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0" normalizeH="0" baseline="0" noProof="0">
                <a:ln>
                  <a:noFill/>
                </a:ln>
                <a:solidFill>
                  <a:prstClr val="white">
                    <a:lumMod val="75000"/>
                  </a:prstClr>
                </a:solidFill>
                <a:effectLst/>
                <a:uLnTx/>
                <a:uFillTx/>
                <a:latin typeface="微软雅黑"/>
                <a:ea typeface="微软雅黑"/>
                <a:cs typeface="+mn-cs"/>
              </a:rPr>
              <a:t>活动主办：秋叶</a:t>
            </a:r>
            <a:r>
              <a:rPr kumimoji="0" lang="en-US" altLang="zh-CN" sz="1100" b="0" i="0" u="none" strike="noStrike" kern="1200" cap="none" spc="0" normalizeH="0" baseline="0" noProof="0">
                <a:ln>
                  <a:noFill/>
                </a:ln>
                <a:solidFill>
                  <a:prstClr val="white">
                    <a:lumMod val="75000"/>
                  </a:prstClr>
                </a:solidFill>
                <a:effectLst/>
                <a:uLnTx/>
                <a:uFillTx/>
                <a:latin typeface="微软雅黑"/>
                <a:ea typeface="微软雅黑"/>
                <a:cs typeface="+mn-cs"/>
              </a:rPr>
              <a:t>PPT</a:t>
            </a:r>
            <a:endParaRPr kumimoji="0" lang="en-US" sz="1100" b="0" i="0" u="none" strike="noStrike" kern="1200" cap="none" spc="0" normalizeH="0" baseline="0" noProof="0">
              <a:ln>
                <a:noFill/>
              </a:ln>
              <a:solidFill>
                <a:prstClr val="white">
                  <a:lumMod val="75000"/>
                </a:prstClr>
              </a:solidFill>
              <a:effectLst/>
              <a:uLnTx/>
              <a:uFillTx/>
              <a:latin typeface="微软雅黑"/>
              <a:ea typeface="微软雅黑"/>
              <a:cs typeface="+mn-cs"/>
            </a:endParaRPr>
          </a:p>
        </p:txBody>
      </p:sp>
      <p:sp>
        <p:nvSpPr>
          <p:cNvPr id="15" name="文本框 14">
            <a:extLst>
              <a:ext uri="{FF2B5EF4-FFF2-40B4-BE49-F238E27FC236}">
                <a16:creationId xmlns:a16="http://schemas.microsoft.com/office/drawing/2014/main" id="{636416E4-5D2E-4F0B-8673-534B0C96E10E}"/>
              </a:ext>
            </a:extLst>
          </p:cNvPr>
          <p:cNvSpPr txBox="1"/>
          <p:nvPr userDrawn="1"/>
        </p:nvSpPr>
        <p:spPr>
          <a:xfrm>
            <a:off x="6079638" y="2971888"/>
            <a:ext cx="2492943"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0" normalizeH="0" baseline="0" noProof="0">
                <a:ln>
                  <a:noFill/>
                </a:ln>
                <a:solidFill>
                  <a:prstClr val="white">
                    <a:lumMod val="75000"/>
                  </a:prstClr>
                </a:solidFill>
                <a:effectLst/>
                <a:uLnTx/>
                <a:uFillTx/>
                <a:latin typeface="微软雅黑"/>
                <a:ea typeface="微软雅黑"/>
                <a:cs typeface="+mn-cs"/>
              </a:rPr>
              <a:t>技术支持：微软听听文档</a:t>
            </a:r>
            <a:endParaRPr kumimoji="0" lang="en-US" sz="1100" b="0" i="0" u="none" strike="noStrike" kern="1200" cap="none" spc="0" normalizeH="0" baseline="0" noProof="0">
              <a:ln>
                <a:noFill/>
              </a:ln>
              <a:solidFill>
                <a:prstClr val="white">
                  <a:lumMod val="75000"/>
                </a:prstClr>
              </a:solidFill>
              <a:effectLst/>
              <a:uLnTx/>
              <a:uFillTx/>
              <a:latin typeface="微软雅黑"/>
              <a:ea typeface="微软雅黑"/>
              <a:cs typeface="+mn-cs"/>
            </a:endParaRPr>
          </a:p>
        </p:txBody>
      </p:sp>
      <p:sp>
        <p:nvSpPr>
          <p:cNvPr id="16" name="矩形 15">
            <a:extLst>
              <a:ext uri="{FF2B5EF4-FFF2-40B4-BE49-F238E27FC236}">
                <a16:creationId xmlns:a16="http://schemas.microsoft.com/office/drawing/2014/main" id="{90FAAB6E-BB88-4DC1-B3F2-030FD2561703}"/>
              </a:ext>
            </a:extLst>
          </p:cNvPr>
          <p:cNvSpPr/>
          <p:nvPr userDrawn="1"/>
        </p:nvSpPr>
        <p:spPr>
          <a:xfrm>
            <a:off x="3600610" y="3494767"/>
            <a:ext cx="2318400" cy="2318400"/>
          </a:xfrm>
          <a:prstGeom prst="rect">
            <a:avLst/>
          </a:prstGeom>
          <a:solidFill>
            <a:schemeClr val="bg1"/>
          </a:solidFill>
          <a:ln w="57150">
            <a:solidFill>
              <a:srgbClr val="CB9B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05396829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46331" cy="369332"/>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a:ln>
                  <a:noFill/>
                </a:ln>
                <a:solidFill>
                  <a:srgbClr val="FFFFFF"/>
                </a:solidFill>
                <a:effectLst/>
                <a:uLnTx/>
                <a:uFillTx/>
                <a:latin typeface="Segoe UI Light"/>
                <a:ea typeface="微软雅黑"/>
                <a:cs typeface="Segoe UI Light"/>
              </a:rPr>
              <a:t>标注</a:t>
            </a:r>
            <a:endParaRPr kumimoji="0" lang="zh-CN" altLang="en-US" sz="18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1" name="矩形 10"/>
          <p:cNvSpPr/>
          <p:nvPr userDrawn="1"/>
        </p:nvSpPr>
        <p:spPr>
          <a:xfrm>
            <a:off x="2572589" y="759873"/>
            <a:ext cx="1402001" cy="2025170"/>
          </a:xfrm>
          <a:prstGeom prst="rect">
            <a:avLst/>
          </a:prstGeom>
        </p:spPr>
        <p:txBody>
          <a:bodyPr wrap="square">
            <a:spAutoFit/>
          </a:bodyPr>
          <a:lstStyle/>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使用说明 </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声明</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2" name="矩形 11"/>
          <p:cNvSpPr/>
          <p:nvPr userDrawn="1"/>
        </p:nvSpPr>
        <p:spPr>
          <a:xfrm>
            <a:off x="4153010" y="759873"/>
            <a:ext cx="7074345" cy="2585323"/>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模板为作者原创，著作权归作者所有。</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您仅可以个人非商业用途使用本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a:t>
            </a:r>
            <a:r>
              <a:rPr kumimoji="0" lang="zh-CN" altLang="en-US" sz="1400" b="0" i="0" u="none" strike="noStrike" kern="1200" cap="none" spc="0" normalizeH="0" baseline="0" noProof="0">
                <a:ln>
                  <a:noFill/>
                </a:ln>
                <a:solidFill>
                  <a:prstClr val="white"/>
                </a:solidFill>
                <a:effectLst/>
                <a:uLnTx/>
                <a:uFillTx/>
                <a:latin typeface="+mn-lt"/>
                <a:ea typeface="微软雅黑" charset="0"/>
                <a:cs typeface="+mn-cs"/>
              </a:rPr>
              <a:t>未经权利人书面明确授权，不可将信息内容的全部或部分用于出售，或以出租、出借、转让、分销、发布等其他任何方式供他人使用</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a:t>
            </a:r>
            <a:r>
              <a:rPr kumimoji="0" lang="zh-CN" altLang="en-US" sz="1400" b="0" i="0" u="none" strike="noStrike" kern="1200" cap="none" spc="0" normalizeH="0" baseline="0" noProof="0">
                <a:ln>
                  <a:noFill/>
                </a:ln>
                <a:solidFill>
                  <a:prstClr val="white"/>
                </a:solidFill>
                <a:effectLst/>
                <a:uLnTx/>
                <a:uFillTx/>
                <a:latin typeface="+mn-lt"/>
                <a:ea typeface="微软雅黑" charset="0"/>
                <a:cs typeface="+mn-cs"/>
              </a:rPr>
              <a:t>否则将承担法律责任。</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OfficePLUS</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尊重知识产权并注重保护用户享有的各项权利。</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OfficePLUS</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拥有对本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模板进行展示、报道、宣传及用于市场活动的权利，若在比赛或商业应用过程中发生版权纠纷，其法律责任由作者本人承担。</a:t>
            </a: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1" lang="en-US" altLang="zh-CN" sz="1000" b="0" i="0" u="none" strike="noStrike" kern="0" cap="none" spc="0" normalizeH="0" baseline="0" noProof="0" dirty="0">
                <a:ln>
                  <a:noFill/>
                </a:ln>
                <a:solidFill>
                  <a:prstClr val="white"/>
                </a:solidFill>
                <a:effectLst/>
                <a:uLnTx/>
                <a:uFillTx/>
                <a:latin typeface="Segoe UI Light"/>
                <a:ea typeface="微软雅黑" charset="0"/>
                <a:cs typeface="Segoe UI Light"/>
              </a:rPr>
              <a:t>OfficePLUS</a:t>
            </a:r>
            <a:endParaRPr kumimoji="0" lang="zh-CN" altLang="en-US" sz="1000" b="0" i="0" u="none" strike="noStrike" kern="0" cap="none" spc="0" normalizeH="0" baseline="0" noProof="0" dirty="0">
              <a:ln>
                <a:noFill/>
              </a:ln>
              <a:solidFill>
                <a:prstClr val="white"/>
              </a:solidFill>
              <a:effectLst/>
              <a:uLnTx/>
              <a:uFillTx/>
              <a:latin typeface="Segoe UI Light"/>
              <a:ea typeface="微软雅黑" charset="0"/>
              <a:cs typeface="Segoe UI Light"/>
            </a:endParaRPr>
          </a:p>
        </p:txBody>
      </p:sp>
    </p:spTree>
    <p:extLst>
      <p:ext uri="{BB962C8B-B14F-4D97-AF65-F5344CB8AC3E}">
        <p14:creationId xmlns:p14="http://schemas.microsoft.com/office/powerpoint/2010/main" val="18430122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4" name="图片占位符 3">
            <a:extLst>
              <a:ext uri="{FF2B5EF4-FFF2-40B4-BE49-F238E27FC236}">
                <a16:creationId xmlns:a16="http://schemas.microsoft.com/office/drawing/2014/main" id="{ECA0A7A8-52A5-4508-9B7C-8E9F070AF3A8}"/>
              </a:ext>
            </a:extLst>
          </p:cNvPr>
          <p:cNvSpPr>
            <a:spLocks noGrp="1"/>
          </p:cNvSpPr>
          <p:nvPr>
            <p:ph type="pic" sz="quarter" idx="12"/>
          </p:nvPr>
        </p:nvSpPr>
        <p:spPr>
          <a:xfrm>
            <a:off x="0" y="749300"/>
            <a:ext cx="12203394" cy="3191932"/>
          </a:xfrm>
          <a:prstGeom prst="rect">
            <a:avLst/>
          </a:prstGeom>
        </p:spPr>
        <p:txBody>
          <a:bodyPr/>
          <a:lstStyle/>
          <a:p>
            <a:endParaRPr lang="zh-CN" altLang="en-US"/>
          </a:p>
        </p:txBody>
      </p:sp>
      <p:sp>
        <p:nvSpPr>
          <p:cNvPr id="22" name="标题 1">
            <a:extLst>
              <a:ext uri="{FF2B5EF4-FFF2-40B4-BE49-F238E27FC236}">
                <a16:creationId xmlns:a16="http://schemas.microsoft.com/office/drawing/2014/main" id="{9AF74CDA-19DD-45C1-88FF-2379736830CB}"/>
              </a:ext>
            </a:extLst>
          </p:cNvPr>
          <p:cNvSpPr>
            <a:spLocks noGrp="1"/>
          </p:cNvSpPr>
          <p:nvPr>
            <p:ph type="title" hasCustomPrompt="1"/>
          </p:nvPr>
        </p:nvSpPr>
        <p:spPr>
          <a:xfrm>
            <a:off x="1069561" y="3383857"/>
            <a:ext cx="10052879" cy="1060855"/>
          </a:xfrm>
          <a:prstGeom prst="rect">
            <a:avLst/>
          </a:prstGeom>
          <a:solidFill>
            <a:schemeClr val="bg1"/>
          </a:solidFill>
          <a:effectLst>
            <a:outerShdw blurRad="50800" dist="38100" dir="2700000" algn="tl" rotWithShape="0">
              <a:prstClr val="black">
                <a:alpha val="40000"/>
              </a:prstClr>
            </a:outerShdw>
          </a:effectLst>
        </p:spPr>
        <p:txBody>
          <a:bodyPr anchor="ctr">
            <a:noAutofit/>
          </a:bodyPr>
          <a:lstStyle>
            <a:lvl1pPr algn="ctr">
              <a:defRPr sz="5400" b="1">
                <a:solidFill>
                  <a:schemeClr val="accent1"/>
                </a:solidFill>
              </a:defRPr>
            </a:lvl1pPr>
          </a:lstStyle>
          <a:p>
            <a:r>
              <a:rPr lang="zh-CN" altLang="en-US" dirty="0"/>
              <a:t>单击此处编辑标题样式</a:t>
            </a:r>
          </a:p>
        </p:txBody>
      </p:sp>
      <p:sp>
        <p:nvSpPr>
          <p:cNvPr id="26" name="内容占位符 25">
            <a:extLst>
              <a:ext uri="{FF2B5EF4-FFF2-40B4-BE49-F238E27FC236}">
                <a16:creationId xmlns:a16="http://schemas.microsoft.com/office/drawing/2014/main" id="{981273AB-3D30-4A7E-951D-B80D3185213B}"/>
              </a:ext>
            </a:extLst>
          </p:cNvPr>
          <p:cNvSpPr>
            <a:spLocks noGrp="1"/>
          </p:cNvSpPr>
          <p:nvPr>
            <p:ph sz="quarter" idx="10" hasCustomPrompt="1"/>
          </p:nvPr>
        </p:nvSpPr>
        <p:spPr>
          <a:xfrm>
            <a:off x="4644345" y="5798690"/>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C6124F18-99FF-4E25-B026-C95B196756F6}" type="datetime2">
              <a:rPr lang="zh-CN" altLang="en-US" smtClean="0"/>
              <a:t>2019年1月28日</a:t>
            </a:fld>
            <a:endParaRPr lang="zh-CN" altLang="en-US" dirty="0"/>
          </a:p>
        </p:txBody>
      </p:sp>
      <p:sp>
        <p:nvSpPr>
          <p:cNvPr id="32" name="文本占位符 31">
            <a:extLst>
              <a:ext uri="{FF2B5EF4-FFF2-40B4-BE49-F238E27FC236}">
                <a16:creationId xmlns:a16="http://schemas.microsoft.com/office/drawing/2014/main" id="{F905EEBF-8ACE-4D30-A4F5-C5796F8343A2}"/>
              </a:ext>
            </a:extLst>
          </p:cNvPr>
          <p:cNvSpPr>
            <a:spLocks noGrp="1"/>
          </p:cNvSpPr>
          <p:nvPr>
            <p:ph type="body" sz="quarter" idx="11"/>
          </p:nvPr>
        </p:nvSpPr>
        <p:spPr>
          <a:xfrm>
            <a:off x="4034910" y="5052868"/>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13" name="图片 12">
            <a:extLst>
              <a:ext uri="{FF2B5EF4-FFF2-40B4-BE49-F238E27FC236}">
                <a16:creationId xmlns:a16="http://schemas.microsoft.com/office/drawing/2014/main" id="{B5BFEC7A-93D6-4299-91A6-8BC68815F65C}"/>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50417" y="-91229"/>
            <a:ext cx="2510138" cy="825186"/>
          </a:xfrm>
          <a:prstGeom prst="rect">
            <a:avLst/>
          </a:prstGeom>
        </p:spPr>
      </p:pic>
      <p:pic>
        <p:nvPicPr>
          <p:cNvPr id="14" name="Picture 2">
            <a:extLst>
              <a:ext uri="{FF2B5EF4-FFF2-40B4-BE49-F238E27FC236}">
                <a16:creationId xmlns:a16="http://schemas.microsoft.com/office/drawing/2014/main" id="{F968BB23-5CDB-4FE3-873E-A5F6B80D5F61}"/>
              </a:ext>
            </a:extLst>
          </p:cNvPr>
          <p:cNvPicPr>
            <a:picLocks noChangeAspect="1" noChangeArrowheads="1"/>
          </p:cNvPicPr>
          <p:nvPr userDrawn="1"/>
        </p:nvPicPr>
        <p:blipFill>
          <a:blip r:embed="rId3" cstate="hqprint">
            <a:extLst>
              <a:ext uri="{28A0092B-C50C-407E-A947-70E740481C1C}">
                <a14:useLocalDpi xmlns:a14="http://schemas.microsoft.com/office/drawing/2010/main" val="0"/>
              </a:ext>
            </a:extLst>
          </a:blip>
          <a:srcRect/>
          <a:stretch>
            <a:fillRect/>
          </a:stretch>
        </p:blipFill>
        <p:spPr bwMode="auto">
          <a:xfrm>
            <a:off x="10458665" y="72790"/>
            <a:ext cx="1567363" cy="4971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35792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C1D5E491-4859-47A4-8F29-DAACA1914DBE}"/>
              </a:ext>
            </a:extLst>
          </p:cNvPr>
          <p:cNvSpPr>
            <a:spLocks noGrp="1"/>
          </p:cNvSpPr>
          <p:nvPr>
            <p:ph type="sldNum" sz="quarter" idx="10"/>
          </p:nvPr>
        </p:nvSpPr>
        <p:spPr/>
        <p:txBody>
          <a:bodyPr/>
          <a:lstStyle/>
          <a:p>
            <a:fld id="{6C53781C-E1F6-4315-A39D-61273F2E0596}" type="slidenum">
              <a:rPr lang="zh-CN" altLang="en-US" smtClean="0"/>
              <a:pPr/>
              <a:t>‹#›</a:t>
            </a:fld>
            <a:endParaRPr lang="zh-CN" altLang="en-US" dirty="0"/>
          </a:p>
        </p:txBody>
      </p:sp>
      <p:sp>
        <p:nvSpPr>
          <p:cNvPr id="19" name="平行四边形 18">
            <a:extLst>
              <a:ext uri="{FF2B5EF4-FFF2-40B4-BE49-F238E27FC236}">
                <a16:creationId xmlns:a16="http://schemas.microsoft.com/office/drawing/2014/main" id="{9AE407FD-1006-4AC4-B10B-CB7686E66A86}"/>
              </a:ext>
            </a:extLst>
          </p:cNvPr>
          <p:cNvSpPr/>
          <p:nvPr userDrawn="1"/>
        </p:nvSpPr>
        <p:spPr>
          <a:xfrm>
            <a:off x="0" y="1"/>
            <a:ext cx="10458665" cy="685800"/>
          </a:xfrm>
          <a:prstGeom prst="parallelogram">
            <a:avLst>
              <a:gd name="adj" fmla="val 43056"/>
            </a:avLst>
          </a:prstGeom>
          <a:solidFill>
            <a:srgbClr val="4454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a:extLst>
              <a:ext uri="{FF2B5EF4-FFF2-40B4-BE49-F238E27FC236}">
                <a16:creationId xmlns:a16="http://schemas.microsoft.com/office/drawing/2014/main" id="{D5338ABA-2308-412D-96F5-DE590FFF9928}"/>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21" name="文本占位符 31">
            <a:extLst>
              <a:ext uri="{FF2B5EF4-FFF2-40B4-BE49-F238E27FC236}">
                <a16:creationId xmlns:a16="http://schemas.microsoft.com/office/drawing/2014/main" id="{C2D49473-9331-4572-8AFC-3A905D765CF9}"/>
              </a:ext>
            </a:extLst>
          </p:cNvPr>
          <p:cNvSpPr>
            <a:spLocks noGrp="1"/>
          </p:cNvSpPr>
          <p:nvPr>
            <p:ph type="body" sz="quarter" idx="14"/>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11" name="平行四边形 10">
            <a:extLst>
              <a:ext uri="{FF2B5EF4-FFF2-40B4-BE49-F238E27FC236}">
                <a16:creationId xmlns:a16="http://schemas.microsoft.com/office/drawing/2014/main" id="{3E2A174E-0D40-4C44-A4CB-067A3AD3E27A}"/>
              </a:ext>
            </a:extLst>
          </p:cNvPr>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平行四边形 11">
            <a:extLst>
              <a:ext uri="{FF2B5EF4-FFF2-40B4-BE49-F238E27FC236}">
                <a16:creationId xmlns:a16="http://schemas.microsoft.com/office/drawing/2014/main" id="{B6623D7A-6A25-4FAF-BE38-10BE0650BF71}"/>
              </a:ext>
            </a:extLst>
          </p:cNvPr>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40006580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pic>
        <p:nvPicPr>
          <p:cNvPr id="12" name="图片 11" descr="图片包含 建筑物, 圆屋顶, 地板&#10;&#10;描述已自动生成">
            <a:extLst>
              <a:ext uri="{FF2B5EF4-FFF2-40B4-BE49-F238E27FC236}">
                <a16:creationId xmlns:a16="http://schemas.microsoft.com/office/drawing/2014/main" id="{32C61E04-9C57-4412-9EA5-8082A6789B5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5" name="平行四边形 4">
            <a:extLst>
              <a:ext uri="{FF2B5EF4-FFF2-40B4-BE49-F238E27FC236}">
                <a16:creationId xmlns:a16="http://schemas.microsoft.com/office/drawing/2014/main" id="{C5A6C460-C718-4155-A390-E0273AFCB62A}"/>
              </a:ext>
            </a:extLst>
          </p:cNvPr>
          <p:cNvSpPr/>
          <p:nvPr userDrawn="1"/>
        </p:nvSpPr>
        <p:spPr>
          <a:xfrm>
            <a:off x="4144710" y="1537750"/>
            <a:ext cx="8047290" cy="3189811"/>
          </a:xfrm>
          <a:prstGeom prst="parallelogram">
            <a:avLst>
              <a:gd name="adj" fmla="val 0"/>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descr="图片包含 建筑物&#10;&#10;自动生成的说明">
            <a:extLst>
              <a:ext uri="{FF2B5EF4-FFF2-40B4-BE49-F238E27FC236}">
                <a16:creationId xmlns:a16="http://schemas.microsoft.com/office/drawing/2014/main" id="{DC463E02-403D-4EDF-904F-C4102C9C3D8E}"/>
              </a:ext>
            </a:extLst>
          </p:cNvPr>
          <p:cNvPicPr>
            <a:picLocks noChangeAspect="1"/>
          </p:cNvPicPr>
          <p:nvPr userDrawn="1"/>
        </p:nvPicPr>
        <p:blipFill>
          <a:blip r:embed="rId3">
            <a:duotone>
              <a:prstClr val="black"/>
              <a:schemeClr val="accent1">
                <a:tint val="45000"/>
                <a:satMod val="400000"/>
              </a:schemeClr>
            </a:duotone>
            <a:alphaModFix amt="10000"/>
            <a:extLst>
              <a:ext uri="{28A0092B-C50C-407E-A947-70E740481C1C}">
                <a14:useLocalDpi xmlns:a14="http://schemas.microsoft.com/office/drawing/2010/main" val="0"/>
              </a:ext>
            </a:extLst>
          </a:blip>
          <a:stretch>
            <a:fillRect/>
          </a:stretch>
        </p:blipFill>
        <p:spPr>
          <a:xfrm>
            <a:off x="4439986" y="2142500"/>
            <a:ext cx="8047290" cy="2590938"/>
          </a:xfrm>
          <a:prstGeom prst="rect">
            <a:avLst/>
          </a:prstGeom>
        </p:spPr>
      </p:pic>
      <p:sp>
        <p:nvSpPr>
          <p:cNvPr id="22" name="标题 1">
            <a:extLst>
              <a:ext uri="{FF2B5EF4-FFF2-40B4-BE49-F238E27FC236}">
                <a16:creationId xmlns:a16="http://schemas.microsoft.com/office/drawing/2014/main" id="{9AF74CDA-19DD-45C1-88FF-2379736830CB}"/>
              </a:ext>
            </a:extLst>
          </p:cNvPr>
          <p:cNvSpPr>
            <a:spLocks noGrp="1"/>
          </p:cNvSpPr>
          <p:nvPr>
            <p:ph type="title" hasCustomPrompt="1"/>
          </p:nvPr>
        </p:nvSpPr>
        <p:spPr>
          <a:xfrm>
            <a:off x="5281297" y="2602227"/>
            <a:ext cx="6426437" cy="1060855"/>
          </a:xfrm>
          <a:prstGeom prst="rect">
            <a:avLst/>
          </a:prstGeom>
          <a:noFill/>
          <a:effectLst/>
        </p:spPr>
        <p:txBody>
          <a:bodyPr anchor="ctr">
            <a:noAutofit/>
          </a:bodyPr>
          <a:lstStyle>
            <a:lvl1pPr algn="ctr">
              <a:defRPr sz="4000" b="1">
                <a:solidFill>
                  <a:schemeClr val="accent1"/>
                </a:solidFill>
              </a:defRPr>
            </a:lvl1pPr>
          </a:lstStyle>
          <a:p>
            <a:r>
              <a:rPr lang="zh-CN" altLang="en-US" dirty="0"/>
              <a:t>单击此处编辑标题样式</a:t>
            </a:r>
          </a:p>
        </p:txBody>
      </p:sp>
      <p:sp>
        <p:nvSpPr>
          <p:cNvPr id="26" name="内容占位符 25">
            <a:extLst>
              <a:ext uri="{FF2B5EF4-FFF2-40B4-BE49-F238E27FC236}">
                <a16:creationId xmlns:a16="http://schemas.microsoft.com/office/drawing/2014/main" id="{981273AB-3D30-4A7E-951D-B80D3185213B}"/>
              </a:ext>
            </a:extLst>
          </p:cNvPr>
          <p:cNvSpPr>
            <a:spLocks noGrp="1"/>
          </p:cNvSpPr>
          <p:nvPr>
            <p:ph sz="quarter" idx="10" hasCustomPrompt="1"/>
          </p:nvPr>
        </p:nvSpPr>
        <p:spPr>
          <a:xfrm>
            <a:off x="7341280" y="4870088"/>
            <a:ext cx="2244701" cy="454025"/>
          </a:xfrm>
          <a:prstGeom prst="rect">
            <a:avLst/>
          </a:prstGeom>
        </p:spPr>
        <p:txBody>
          <a:bodyPr anchor="ctr"/>
          <a:lstStyle>
            <a:lvl1pPr marL="0" indent="0" algn="ctr">
              <a:lnSpc>
                <a:spcPct val="100000"/>
              </a:lnSpc>
              <a:buNone/>
              <a:defRPr sz="1800">
                <a:solidFill>
                  <a:schemeClr val="accent2"/>
                </a:solidFill>
              </a:defRPr>
            </a:lvl1pPr>
          </a:lstStyle>
          <a:p>
            <a:pPr lvl="0"/>
            <a:fld id="{C6124F18-99FF-4E25-B026-C95B196756F6}" type="datetime2">
              <a:rPr lang="zh-CN" altLang="en-US" smtClean="0"/>
              <a:t>2019年1月28日</a:t>
            </a:fld>
            <a:endParaRPr lang="zh-CN" altLang="en-US" dirty="0"/>
          </a:p>
        </p:txBody>
      </p:sp>
      <p:sp>
        <p:nvSpPr>
          <p:cNvPr id="32" name="文本占位符 31">
            <a:extLst>
              <a:ext uri="{FF2B5EF4-FFF2-40B4-BE49-F238E27FC236}">
                <a16:creationId xmlns:a16="http://schemas.microsoft.com/office/drawing/2014/main" id="{F905EEBF-8ACE-4D30-A4F5-C5796F8343A2}"/>
              </a:ext>
            </a:extLst>
          </p:cNvPr>
          <p:cNvSpPr>
            <a:spLocks noGrp="1"/>
          </p:cNvSpPr>
          <p:nvPr>
            <p:ph type="body" sz="quarter" idx="11"/>
          </p:nvPr>
        </p:nvSpPr>
        <p:spPr>
          <a:xfrm>
            <a:off x="6819584" y="3810704"/>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15" name="图片占位符 14">
            <a:extLst>
              <a:ext uri="{FF2B5EF4-FFF2-40B4-BE49-F238E27FC236}">
                <a16:creationId xmlns:a16="http://schemas.microsoft.com/office/drawing/2014/main" id="{73862409-EB7F-40D8-9600-B7C8CE927E66}"/>
              </a:ext>
            </a:extLst>
          </p:cNvPr>
          <p:cNvSpPr>
            <a:spLocks noGrp="1"/>
          </p:cNvSpPr>
          <p:nvPr>
            <p:ph type="pic" sz="quarter" idx="12"/>
          </p:nvPr>
        </p:nvSpPr>
        <p:spPr>
          <a:xfrm>
            <a:off x="0" y="1119382"/>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6" name="图片 5">
            <a:extLst>
              <a:ext uri="{FF2B5EF4-FFF2-40B4-BE49-F238E27FC236}">
                <a16:creationId xmlns:a16="http://schemas.microsoft.com/office/drawing/2014/main" id="{1A63D107-02BD-4A0D-9132-36E8D944F421}"/>
              </a:ext>
            </a:extLst>
          </p:cNvPr>
          <p:cNvPicPr>
            <a:picLocks noChangeAspect="1"/>
          </p:cNvPicPr>
          <p:nvPr userDrawn="1"/>
        </p:nvPicPr>
        <p:blipFill>
          <a:blip r:embed="rId4"/>
          <a:stretch>
            <a:fillRect/>
          </a:stretch>
        </p:blipFill>
        <p:spPr>
          <a:xfrm>
            <a:off x="6524558" y="4410381"/>
            <a:ext cx="3935296" cy="209291"/>
          </a:xfrm>
          <a:prstGeom prst="rect">
            <a:avLst/>
          </a:prstGeom>
        </p:spPr>
      </p:pic>
      <p:pic>
        <p:nvPicPr>
          <p:cNvPr id="27" name="图片 26">
            <a:extLst>
              <a:ext uri="{FF2B5EF4-FFF2-40B4-BE49-F238E27FC236}">
                <a16:creationId xmlns:a16="http://schemas.microsoft.com/office/drawing/2014/main" id="{7F038EC1-5530-4400-9F4D-38CB7EE61EE1}"/>
              </a:ext>
            </a:extLst>
          </p:cNvPr>
          <p:cNvPicPr>
            <a:picLocks noChangeAspect="1"/>
          </p:cNvPicPr>
          <p:nvPr userDrawn="1"/>
        </p:nvPicPr>
        <p:blipFill rotWithShape="1">
          <a:blip r:embed="rId5" cstate="print">
            <a:duotone>
              <a:schemeClr val="accent2">
                <a:shade val="45000"/>
                <a:satMod val="135000"/>
              </a:schemeClr>
              <a:prstClr val="white"/>
            </a:duotone>
          </a:blip>
          <a:srcRect r="1346"/>
          <a:stretch/>
        </p:blipFill>
        <p:spPr>
          <a:xfrm>
            <a:off x="516" y="6041797"/>
            <a:ext cx="12166903" cy="411617"/>
          </a:xfrm>
          <a:prstGeom prst="rect">
            <a:avLst/>
          </a:prstGeom>
        </p:spPr>
      </p:pic>
      <p:pic>
        <p:nvPicPr>
          <p:cNvPr id="14" name="图片 13">
            <a:extLst>
              <a:ext uri="{FF2B5EF4-FFF2-40B4-BE49-F238E27FC236}">
                <a16:creationId xmlns:a16="http://schemas.microsoft.com/office/drawing/2014/main" id="{0C49A484-7925-417E-AE5E-7B993B074E10}"/>
              </a:ext>
            </a:extLst>
          </p:cNvPr>
          <p:cNvPicPr>
            <a:picLocks noChangeAspect="1"/>
          </p:cNvPicPr>
          <p:nvPr userDrawn="1"/>
        </p:nvPicPr>
        <p:blipFill>
          <a:blip r:embed="rId6" cstate="hqprint">
            <a:extLst>
              <a:ext uri="{28A0092B-C50C-407E-A947-70E740481C1C}">
                <a14:useLocalDpi xmlns:a14="http://schemas.microsoft.com/office/drawing/2010/main" val="0"/>
              </a:ext>
            </a:extLst>
          </a:blip>
          <a:stretch>
            <a:fillRect/>
          </a:stretch>
        </p:blipFill>
        <p:spPr>
          <a:xfrm>
            <a:off x="-50417" y="-91229"/>
            <a:ext cx="2510138" cy="825186"/>
          </a:xfrm>
          <a:prstGeom prst="rect">
            <a:avLst/>
          </a:prstGeom>
        </p:spPr>
      </p:pic>
    </p:spTree>
    <p:extLst>
      <p:ext uri="{BB962C8B-B14F-4D97-AF65-F5344CB8AC3E}">
        <p14:creationId xmlns:p14="http://schemas.microsoft.com/office/powerpoint/2010/main" val="24199620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pic>
        <p:nvPicPr>
          <p:cNvPr id="14" name="图片 13" descr="图片包含 建筑物, 圆屋顶, 地板&#10;&#10;描述已自动生成">
            <a:extLst>
              <a:ext uri="{FF2B5EF4-FFF2-40B4-BE49-F238E27FC236}">
                <a16:creationId xmlns:a16="http://schemas.microsoft.com/office/drawing/2014/main" id="{7C66039A-3D15-4D27-8FD3-6ADF01C3402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4" name="组合 3">
            <a:extLst>
              <a:ext uri="{FF2B5EF4-FFF2-40B4-BE49-F238E27FC236}">
                <a16:creationId xmlns:a16="http://schemas.microsoft.com/office/drawing/2014/main" id="{75D47FDF-63E1-442F-8001-E72FBC10D88D}"/>
              </a:ext>
            </a:extLst>
          </p:cNvPr>
          <p:cNvGrpSpPr/>
          <p:nvPr userDrawn="1"/>
        </p:nvGrpSpPr>
        <p:grpSpPr>
          <a:xfrm>
            <a:off x="304800" y="2455636"/>
            <a:ext cx="4122059" cy="1462680"/>
            <a:chOff x="304800" y="2709636"/>
            <a:chExt cx="4122059" cy="1462680"/>
          </a:xfrm>
        </p:grpSpPr>
        <p:grpSp>
          <p:nvGrpSpPr>
            <p:cNvPr id="5" name="组合 4">
              <a:extLst>
                <a:ext uri="{FF2B5EF4-FFF2-40B4-BE49-F238E27FC236}">
                  <a16:creationId xmlns:a16="http://schemas.microsoft.com/office/drawing/2014/main" id="{9022DE15-F0A7-4081-B20E-F56AF7E8D451}"/>
                </a:ext>
              </a:extLst>
            </p:cNvPr>
            <p:cNvGrpSpPr/>
            <p:nvPr/>
          </p:nvGrpSpPr>
          <p:grpSpPr>
            <a:xfrm>
              <a:off x="304800" y="2709636"/>
              <a:ext cx="4122059" cy="1462680"/>
              <a:chOff x="667656" y="1497651"/>
              <a:chExt cx="4122059" cy="1462680"/>
            </a:xfrm>
          </p:grpSpPr>
          <p:grpSp>
            <p:nvGrpSpPr>
              <p:cNvPr id="7" name="组合 6">
                <a:extLst>
                  <a:ext uri="{FF2B5EF4-FFF2-40B4-BE49-F238E27FC236}">
                    <a16:creationId xmlns:a16="http://schemas.microsoft.com/office/drawing/2014/main" id="{068AF075-1EBE-4100-82B6-D1B2511E27A3}"/>
                  </a:ext>
                </a:extLst>
              </p:cNvPr>
              <p:cNvGrpSpPr/>
              <p:nvPr/>
            </p:nvGrpSpPr>
            <p:grpSpPr>
              <a:xfrm>
                <a:off x="667656" y="1497651"/>
                <a:ext cx="4122059" cy="1438728"/>
                <a:chOff x="537028" y="1493158"/>
                <a:chExt cx="4122059" cy="1438728"/>
              </a:xfrm>
            </p:grpSpPr>
            <p:sp>
              <p:nvSpPr>
                <p:cNvPr id="10" name="矩形 9">
                  <a:extLst>
                    <a:ext uri="{FF2B5EF4-FFF2-40B4-BE49-F238E27FC236}">
                      <a16:creationId xmlns:a16="http://schemas.microsoft.com/office/drawing/2014/main" id="{CD1F02EB-A5F5-4A25-8E13-33D76C3997D5}"/>
                    </a:ext>
                  </a:extLst>
                </p:cNvPr>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a:extLst>
                    <a:ext uri="{FF2B5EF4-FFF2-40B4-BE49-F238E27FC236}">
                      <a16:creationId xmlns:a16="http://schemas.microsoft.com/office/drawing/2014/main" id="{27CDB2F7-E7B6-465A-921A-BD30952F7D41}"/>
                    </a:ext>
                  </a:extLst>
                </p:cNvPr>
                <p:cNvPicPr>
                  <a:picLocks noChangeAspect="1"/>
                </p:cNvPicPr>
                <p:nvPr/>
              </p:nvPicPr>
              <p:blipFill>
                <a:blip r:embed="rId3" cstate="hqprint">
                  <a:duotone>
                    <a:schemeClr val="bg2">
                      <a:shade val="45000"/>
                      <a:satMod val="135000"/>
                    </a:schemeClr>
                    <a:prstClr val="white"/>
                  </a:duotone>
                  <a:alphaModFix amt="25000"/>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a:extLst>
                  <a:ext uri="{FF2B5EF4-FFF2-40B4-BE49-F238E27FC236}">
                    <a16:creationId xmlns:a16="http://schemas.microsoft.com/office/drawing/2014/main" id="{0901EB5B-A305-4D12-8523-8654B0DF8D3C}"/>
                  </a:ext>
                </a:extLst>
              </p:cNvPr>
              <p:cNvSpPr txBox="1"/>
              <p:nvPr/>
            </p:nvSpPr>
            <p:spPr>
              <a:xfrm>
                <a:off x="2387598" y="1755350"/>
                <a:ext cx="2235199" cy="923330"/>
              </a:xfrm>
              <a:prstGeom prst="rect">
                <a:avLst/>
              </a:prstGeom>
              <a:noFill/>
            </p:spPr>
            <p:txBody>
              <a:bodyPr wrap="square" rtlCol="0">
                <a:spAutoFit/>
              </a:bodyPr>
              <a:lstStyle/>
              <a:p>
                <a:pPr algn="ctr"/>
                <a:r>
                  <a:rPr lang="zh-CN" altLang="en-US" sz="5400" b="1" dirty="0">
                    <a:solidFill>
                      <a:schemeClr val="accent1"/>
                    </a:solidFill>
                  </a:rPr>
                  <a:t>目  录</a:t>
                </a:r>
              </a:p>
            </p:txBody>
          </p:sp>
          <p:sp>
            <p:nvSpPr>
              <p:cNvPr id="9" name="矩形 8">
                <a:extLst>
                  <a:ext uri="{FF2B5EF4-FFF2-40B4-BE49-F238E27FC236}">
                    <a16:creationId xmlns:a16="http://schemas.microsoft.com/office/drawing/2014/main" id="{9DBDFDE5-938B-46BA-BF04-52626678C645}"/>
                  </a:ext>
                </a:extLst>
              </p:cNvPr>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a:extLst>
                <a:ext uri="{FF2B5EF4-FFF2-40B4-BE49-F238E27FC236}">
                  <a16:creationId xmlns:a16="http://schemas.microsoft.com/office/drawing/2014/main" id="{DC96E7EA-26DC-40A9-97DD-57F90BFFB68C}"/>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3" name="图片占位符 12">
            <a:extLst>
              <a:ext uri="{FF2B5EF4-FFF2-40B4-BE49-F238E27FC236}">
                <a16:creationId xmlns:a16="http://schemas.microsoft.com/office/drawing/2014/main" id="{86D2A06B-94AC-4433-BBC3-A98A9F2FD48B}"/>
              </a:ext>
            </a:extLst>
          </p:cNvPr>
          <p:cNvSpPr>
            <a:spLocks noGrp="1"/>
          </p:cNvSpPr>
          <p:nvPr>
            <p:ph type="pic" sz="quarter" idx="10"/>
          </p:nvPr>
        </p:nvSpPr>
        <p:spPr>
          <a:xfrm>
            <a:off x="5772150" y="0"/>
            <a:ext cx="6419850" cy="6858000"/>
          </a:xfrm>
          <a:prstGeom prst="rect">
            <a:avLst/>
          </a:prstGeom>
        </p:spPr>
        <p:txBody>
          <a:bodyPr/>
          <a:lstStyle/>
          <a:p>
            <a:endParaRPr lang="zh-CN" altLang="en-US"/>
          </a:p>
        </p:txBody>
      </p:sp>
      <p:sp>
        <p:nvSpPr>
          <p:cNvPr id="22" name="矩形 21">
            <a:extLst>
              <a:ext uri="{FF2B5EF4-FFF2-40B4-BE49-F238E27FC236}">
                <a16:creationId xmlns:a16="http://schemas.microsoft.com/office/drawing/2014/main" id="{DE1AFFB6-310A-466D-BAD1-F84A11C9C967}"/>
              </a:ext>
            </a:extLst>
          </p:cNvPr>
          <p:cNvSpPr/>
          <p:nvPr userDrawn="1"/>
        </p:nvSpPr>
        <p:spPr>
          <a:xfrm flipV="1">
            <a:off x="5672624" y="0"/>
            <a:ext cx="90000" cy="6858000"/>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图片 14">
            <a:extLst>
              <a:ext uri="{FF2B5EF4-FFF2-40B4-BE49-F238E27FC236}">
                <a16:creationId xmlns:a16="http://schemas.microsoft.com/office/drawing/2014/main" id="{D389599B-C132-448D-8DC2-C4B24EA12FAD}"/>
              </a:ext>
            </a:extLst>
          </p:cNvPr>
          <p:cNvPicPr>
            <a:picLocks noChangeAspect="1"/>
          </p:cNvPicPr>
          <p:nvPr userDrawn="1"/>
        </p:nvPicPr>
        <p:blipFill>
          <a:blip r:embed="rId5" cstate="hqprint">
            <a:extLst>
              <a:ext uri="{28A0092B-C50C-407E-A947-70E740481C1C}">
                <a14:useLocalDpi xmlns:a14="http://schemas.microsoft.com/office/drawing/2010/main" val="0"/>
              </a:ext>
            </a:extLst>
          </a:blip>
          <a:stretch>
            <a:fillRect/>
          </a:stretch>
        </p:blipFill>
        <p:spPr>
          <a:xfrm>
            <a:off x="-50417" y="-91229"/>
            <a:ext cx="2510138" cy="825186"/>
          </a:xfrm>
          <a:prstGeom prst="rect">
            <a:avLst/>
          </a:prstGeom>
        </p:spPr>
      </p:pic>
    </p:spTree>
    <p:extLst>
      <p:ext uri="{BB962C8B-B14F-4D97-AF65-F5344CB8AC3E}">
        <p14:creationId xmlns:p14="http://schemas.microsoft.com/office/powerpoint/2010/main" val="38128965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pic>
        <p:nvPicPr>
          <p:cNvPr id="15" name="图片 14" descr="图片包含 建筑物, 圆屋顶, 地板&#10;&#10;描述已自动生成">
            <a:extLst>
              <a:ext uri="{FF2B5EF4-FFF2-40B4-BE49-F238E27FC236}">
                <a16:creationId xmlns:a16="http://schemas.microsoft.com/office/drawing/2014/main" id="{1CF278BF-7BDF-4094-9C1D-962B78BFDFE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5" name="组合 4">
            <a:extLst>
              <a:ext uri="{FF2B5EF4-FFF2-40B4-BE49-F238E27FC236}">
                <a16:creationId xmlns:a16="http://schemas.microsoft.com/office/drawing/2014/main" id="{ACBE5229-6D64-4AB4-BD32-C5A9C0A25B3D}"/>
              </a:ext>
            </a:extLst>
          </p:cNvPr>
          <p:cNvGrpSpPr/>
          <p:nvPr/>
        </p:nvGrpSpPr>
        <p:grpSpPr>
          <a:xfrm>
            <a:off x="4034970" y="685800"/>
            <a:ext cx="4122060" cy="1462680"/>
            <a:chOff x="667655" y="1497651"/>
            <a:chExt cx="4122060" cy="1462680"/>
          </a:xfrm>
        </p:grpSpPr>
        <p:grpSp>
          <p:nvGrpSpPr>
            <p:cNvPr id="7" name="组合 6">
              <a:extLst>
                <a:ext uri="{FF2B5EF4-FFF2-40B4-BE49-F238E27FC236}">
                  <a16:creationId xmlns:a16="http://schemas.microsoft.com/office/drawing/2014/main" id="{56977AD1-FB29-49DB-B293-6E501C63653E}"/>
                </a:ext>
              </a:extLst>
            </p:cNvPr>
            <p:cNvGrpSpPr/>
            <p:nvPr/>
          </p:nvGrpSpPr>
          <p:grpSpPr>
            <a:xfrm>
              <a:off x="667656" y="1497651"/>
              <a:ext cx="4122059" cy="1438728"/>
              <a:chOff x="537028" y="1493158"/>
              <a:chExt cx="4122059" cy="1438728"/>
            </a:xfrm>
          </p:grpSpPr>
          <p:sp>
            <p:nvSpPr>
              <p:cNvPr id="10" name="矩形 9">
                <a:extLst>
                  <a:ext uri="{FF2B5EF4-FFF2-40B4-BE49-F238E27FC236}">
                    <a16:creationId xmlns:a16="http://schemas.microsoft.com/office/drawing/2014/main" id="{D2C25A7C-283B-4D59-8088-0D173FD791A1}"/>
                  </a:ext>
                </a:extLst>
              </p:cNvPr>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a:extLst>
                  <a:ext uri="{FF2B5EF4-FFF2-40B4-BE49-F238E27FC236}">
                    <a16:creationId xmlns:a16="http://schemas.microsoft.com/office/drawing/2014/main" id="{909D8670-2666-4A27-A0FE-9BF4BFDA7DA3}"/>
                  </a:ext>
                </a:extLst>
              </p:cNvPr>
              <p:cNvPicPr>
                <a:picLocks noChangeAspect="1"/>
              </p:cNvPicPr>
              <p:nvPr/>
            </p:nvPicPr>
            <p:blipFill>
              <a:blip r:embed="rId3" cstate="hqprint">
                <a:duotone>
                  <a:schemeClr val="bg2">
                    <a:shade val="45000"/>
                    <a:satMod val="135000"/>
                  </a:schemeClr>
                  <a:prstClr val="white"/>
                </a:duotone>
                <a:alphaModFix amt="25000"/>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a:extLst>
                <a:ext uri="{FF2B5EF4-FFF2-40B4-BE49-F238E27FC236}">
                  <a16:creationId xmlns:a16="http://schemas.microsoft.com/office/drawing/2014/main" id="{10563126-3B82-41C3-959D-6EE0A64FB1C8}"/>
                </a:ext>
              </a:extLst>
            </p:cNvPr>
            <p:cNvSpPr txBox="1"/>
            <p:nvPr/>
          </p:nvSpPr>
          <p:spPr>
            <a:xfrm>
              <a:off x="667655" y="1755350"/>
              <a:ext cx="4122059" cy="1015663"/>
            </a:xfrm>
            <a:prstGeom prst="rect">
              <a:avLst/>
            </a:prstGeom>
            <a:noFill/>
          </p:spPr>
          <p:txBody>
            <a:bodyPr wrap="square" rtlCol="0">
              <a:spAutoFit/>
            </a:bodyPr>
            <a:lstStyle/>
            <a:p>
              <a:pPr algn="ctr"/>
              <a:r>
                <a:rPr lang="zh-CN" altLang="en-US" sz="6000" b="1" dirty="0">
                  <a:solidFill>
                    <a:schemeClr val="accent1"/>
                  </a:solidFill>
                </a:rPr>
                <a:t>目         录</a:t>
              </a:r>
            </a:p>
          </p:txBody>
        </p:sp>
        <p:sp>
          <p:nvSpPr>
            <p:cNvPr id="9" name="矩形 8">
              <a:extLst>
                <a:ext uri="{FF2B5EF4-FFF2-40B4-BE49-F238E27FC236}">
                  <a16:creationId xmlns:a16="http://schemas.microsoft.com/office/drawing/2014/main" id="{A1F06D8F-A998-4957-BCDD-C5D37E948A62}"/>
                </a:ext>
              </a:extLst>
            </p:cNvPr>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a:extLst>
              <a:ext uri="{FF2B5EF4-FFF2-40B4-BE49-F238E27FC236}">
                <a16:creationId xmlns:a16="http://schemas.microsoft.com/office/drawing/2014/main" id="{9F63F420-5C8B-4249-B74B-AB25DACFA05E}"/>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5291047" y="797373"/>
            <a:ext cx="1590855" cy="1114981"/>
          </a:xfrm>
          <a:prstGeom prst="rect">
            <a:avLst/>
          </a:prstGeom>
        </p:spPr>
      </p:pic>
      <p:sp>
        <p:nvSpPr>
          <p:cNvPr id="13" name="图片占位符 12">
            <a:extLst>
              <a:ext uri="{FF2B5EF4-FFF2-40B4-BE49-F238E27FC236}">
                <a16:creationId xmlns:a16="http://schemas.microsoft.com/office/drawing/2014/main" id="{E9A5540C-0F48-4B7F-B5D6-F8A8EDA2E8C4}"/>
              </a:ext>
            </a:extLst>
          </p:cNvPr>
          <p:cNvSpPr>
            <a:spLocks noGrp="1"/>
          </p:cNvSpPr>
          <p:nvPr userDrawn="1">
            <p:ph type="pic" sz="quarter" idx="10"/>
          </p:nvPr>
        </p:nvSpPr>
        <p:spPr>
          <a:xfrm>
            <a:off x="-19050" y="3428999"/>
            <a:ext cx="12211050" cy="3428999"/>
          </a:xfrm>
          <a:prstGeom prst="rect">
            <a:avLst/>
          </a:prstGeom>
        </p:spPr>
        <p:txBody>
          <a:bodyPr/>
          <a:lstStyle/>
          <a:p>
            <a:endParaRPr lang="zh-CN" altLang="en-US"/>
          </a:p>
        </p:txBody>
      </p:sp>
      <p:sp>
        <p:nvSpPr>
          <p:cNvPr id="14" name="矩形 13">
            <a:extLst>
              <a:ext uri="{FF2B5EF4-FFF2-40B4-BE49-F238E27FC236}">
                <a16:creationId xmlns:a16="http://schemas.microsoft.com/office/drawing/2014/main" id="{9D9484F6-57FB-4D78-BAC6-3A0A97C9E850}"/>
              </a:ext>
            </a:extLst>
          </p:cNvPr>
          <p:cNvSpPr/>
          <p:nvPr userDrawn="1"/>
        </p:nvSpPr>
        <p:spPr>
          <a:xfrm rot="16200000" flipV="1">
            <a:off x="6051001" y="-2738344"/>
            <a:ext cx="90000" cy="12198901"/>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a:extLst>
              <a:ext uri="{FF2B5EF4-FFF2-40B4-BE49-F238E27FC236}">
                <a16:creationId xmlns:a16="http://schemas.microsoft.com/office/drawing/2014/main" id="{CC5ED26D-773B-4BF1-92EE-94A0A98DAD07}"/>
              </a:ext>
            </a:extLst>
          </p:cNvPr>
          <p:cNvPicPr>
            <a:picLocks noChangeAspect="1"/>
          </p:cNvPicPr>
          <p:nvPr userDrawn="1"/>
        </p:nvPicPr>
        <p:blipFill>
          <a:blip r:embed="rId5" cstate="hqprint">
            <a:extLst>
              <a:ext uri="{28A0092B-C50C-407E-A947-70E740481C1C}">
                <a14:useLocalDpi xmlns:a14="http://schemas.microsoft.com/office/drawing/2010/main" val="0"/>
              </a:ext>
            </a:extLst>
          </a:blip>
          <a:stretch>
            <a:fillRect/>
          </a:stretch>
        </p:blipFill>
        <p:spPr>
          <a:xfrm>
            <a:off x="-50417" y="-91229"/>
            <a:ext cx="2510138" cy="825186"/>
          </a:xfrm>
          <a:prstGeom prst="rect">
            <a:avLst/>
          </a:prstGeom>
        </p:spPr>
      </p:pic>
    </p:spTree>
    <p:extLst>
      <p:ext uri="{BB962C8B-B14F-4D97-AF65-F5344CB8AC3E}">
        <p14:creationId xmlns:p14="http://schemas.microsoft.com/office/powerpoint/2010/main" val="31744774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章节过渡页">
    <p:spTree>
      <p:nvGrpSpPr>
        <p:cNvPr id="1" name=""/>
        <p:cNvGrpSpPr/>
        <p:nvPr/>
      </p:nvGrpSpPr>
      <p:grpSpPr>
        <a:xfrm>
          <a:off x="0" y="0"/>
          <a:ext cx="0" cy="0"/>
          <a:chOff x="0" y="0"/>
          <a:chExt cx="0" cy="0"/>
        </a:xfrm>
      </p:grpSpPr>
      <p:pic>
        <p:nvPicPr>
          <p:cNvPr id="8" name="图片 7" descr="图片包含 建筑物, 圆屋顶, 地板&#10;&#10;描述已自动生成">
            <a:extLst>
              <a:ext uri="{FF2B5EF4-FFF2-40B4-BE49-F238E27FC236}">
                <a16:creationId xmlns:a16="http://schemas.microsoft.com/office/drawing/2014/main" id="{BCB8885F-CCB9-4EC9-AC5C-83B4329CC85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a:extLst>
              <a:ext uri="{FF2B5EF4-FFF2-40B4-BE49-F238E27FC236}">
                <a16:creationId xmlns:a16="http://schemas.microsoft.com/office/drawing/2014/main" id="{8BB665EA-8CD9-4D53-A4AF-D2B7101CE5DB}"/>
              </a:ext>
            </a:extLst>
          </p:cNvPr>
          <p:cNvSpPr/>
          <p:nvPr userDrawn="1"/>
        </p:nvSpPr>
        <p:spPr>
          <a:xfrm rot="16200000">
            <a:off x="6051000" y="-2616750"/>
            <a:ext cx="90000" cy="12192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标题 13">
            <a:extLst>
              <a:ext uri="{FF2B5EF4-FFF2-40B4-BE49-F238E27FC236}">
                <a16:creationId xmlns:a16="http://schemas.microsoft.com/office/drawing/2014/main" id="{43182647-270A-4077-B505-0FC4222D150B}"/>
              </a:ext>
            </a:extLst>
          </p:cNvPr>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p>
        </p:txBody>
      </p:sp>
      <p:pic>
        <p:nvPicPr>
          <p:cNvPr id="35" name="图片 34">
            <a:extLst>
              <a:ext uri="{FF2B5EF4-FFF2-40B4-BE49-F238E27FC236}">
                <a16:creationId xmlns:a16="http://schemas.microsoft.com/office/drawing/2014/main" id="{465DB092-56FD-4A68-9D16-CFF0FD3DE80D}"/>
              </a:ext>
            </a:extLst>
          </p:cNvPr>
          <p:cNvPicPr>
            <a:picLocks noChangeAspect="1"/>
          </p:cNvPicPr>
          <p:nvPr userDrawn="1"/>
        </p:nvPicPr>
        <p:blipFill rotWithShape="1">
          <a:blip r:embed="rId3" cstate="print"/>
          <a:srcRect r="1346"/>
          <a:stretch/>
        </p:blipFill>
        <p:spPr>
          <a:xfrm>
            <a:off x="516" y="6041797"/>
            <a:ext cx="12166903" cy="411617"/>
          </a:xfrm>
          <a:prstGeom prst="rect">
            <a:avLst/>
          </a:prstGeom>
        </p:spPr>
      </p:pic>
      <p:sp>
        <p:nvSpPr>
          <p:cNvPr id="39" name="文本占位符 38">
            <a:extLst>
              <a:ext uri="{FF2B5EF4-FFF2-40B4-BE49-F238E27FC236}">
                <a16:creationId xmlns:a16="http://schemas.microsoft.com/office/drawing/2014/main" id="{39166EE3-A8B8-4A65-AEC2-261BB698A785}"/>
              </a:ext>
            </a:extLst>
          </p:cNvPr>
          <p:cNvSpPr>
            <a:spLocks noGrp="1"/>
          </p:cNvSpPr>
          <p:nvPr>
            <p:ph type="body" sz="quarter" idx="1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pic>
        <p:nvPicPr>
          <p:cNvPr id="11" name="图片 10">
            <a:extLst>
              <a:ext uri="{FF2B5EF4-FFF2-40B4-BE49-F238E27FC236}">
                <a16:creationId xmlns:a16="http://schemas.microsoft.com/office/drawing/2014/main" id="{3015431C-F80D-4CF7-82E8-981B6002D0E3}"/>
              </a:ext>
            </a:extLst>
          </p:cNvPr>
          <p:cNvPicPr>
            <a:picLocks noChangeAspect="1"/>
          </p:cNvPicPr>
          <p:nvPr userDrawn="1"/>
        </p:nvPicPr>
        <p:blipFill>
          <a:blip r:embed="rId4" cstate="hqprint">
            <a:extLst>
              <a:ext uri="{28A0092B-C50C-407E-A947-70E740481C1C}">
                <a14:useLocalDpi xmlns:a14="http://schemas.microsoft.com/office/drawing/2010/main" val="0"/>
              </a:ext>
            </a:extLst>
          </a:blip>
          <a:stretch>
            <a:fillRect/>
          </a:stretch>
        </p:blipFill>
        <p:spPr>
          <a:xfrm>
            <a:off x="-50417" y="-91229"/>
            <a:ext cx="2510138" cy="825186"/>
          </a:xfrm>
          <a:prstGeom prst="rect">
            <a:avLst/>
          </a:prstGeom>
        </p:spPr>
      </p:pic>
    </p:spTree>
    <p:extLst>
      <p:ext uri="{BB962C8B-B14F-4D97-AF65-F5344CB8AC3E}">
        <p14:creationId xmlns:p14="http://schemas.microsoft.com/office/powerpoint/2010/main" val="34977284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章节过渡页-2">
    <p:spTree>
      <p:nvGrpSpPr>
        <p:cNvPr id="1" name=""/>
        <p:cNvGrpSpPr/>
        <p:nvPr/>
      </p:nvGrpSpPr>
      <p:grpSpPr>
        <a:xfrm>
          <a:off x="0" y="0"/>
          <a:ext cx="0" cy="0"/>
          <a:chOff x="0" y="0"/>
          <a:chExt cx="0" cy="0"/>
        </a:xfrm>
      </p:grpSpPr>
      <p:pic>
        <p:nvPicPr>
          <p:cNvPr id="9" name="图片 8" descr="图片包含 建筑物, 圆屋顶, 地板&#10;&#10;描述已自动生成">
            <a:extLst>
              <a:ext uri="{FF2B5EF4-FFF2-40B4-BE49-F238E27FC236}">
                <a16:creationId xmlns:a16="http://schemas.microsoft.com/office/drawing/2014/main" id="{CA20EC42-E2DC-453A-A334-D1D7BD3BE54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a:extLst>
              <a:ext uri="{FF2B5EF4-FFF2-40B4-BE49-F238E27FC236}">
                <a16:creationId xmlns:a16="http://schemas.microsoft.com/office/drawing/2014/main" id="{8BB665EA-8CD9-4D53-A4AF-D2B7101CE5DB}"/>
              </a:ext>
            </a:extLst>
          </p:cNvPr>
          <p:cNvSpPr/>
          <p:nvPr userDrawn="1"/>
        </p:nvSpPr>
        <p:spPr>
          <a:xfrm rot="10800000">
            <a:off x="5885901" y="-45000"/>
            <a:ext cx="90000" cy="694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标题 13">
            <a:extLst>
              <a:ext uri="{FF2B5EF4-FFF2-40B4-BE49-F238E27FC236}">
                <a16:creationId xmlns:a16="http://schemas.microsoft.com/office/drawing/2014/main" id="{43182647-270A-4077-B505-0FC4222D150B}"/>
              </a:ext>
            </a:extLst>
          </p:cNvPr>
          <p:cNvSpPr>
            <a:spLocks noGrp="1"/>
          </p:cNvSpPr>
          <p:nvPr>
            <p:ph type="title"/>
          </p:nvPr>
        </p:nvSpPr>
        <p:spPr>
          <a:xfrm>
            <a:off x="6238874" y="3047028"/>
            <a:ext cx="5648325"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p>
        </p:txBody>
      </p:sp>
      <p:sp>
        <p:nvSpPr>
          <p:cNvPr id="39" name="文本占位符 38">
            <a:extLst>
              <a:ext uri="{FF2B5EF4-FFF2-40B4-BE49-F238E27FC236}">
                <a16:creationId xmlns:a16="http://schemas.microsoft.com/office/drawing/2014/main" id="{39166EE3-A8B8-4A65-AEC2-261BB698A785}"/>
              </a:ext>
            </a:extLst>
          </p:cNvPr>
          <p:cNvSpPr>
            <a:spLocks noGrp="1"/>
          </p:cNvSpPr>
          <p:nvPr>
            <p:ph type="body" sz="quarter" idx="11"/>
          </p:nvPr>
        </p:nvSpPr>
        <p:spPr>
          <a:xfrm>
            <a:off x="6238874" y="4054685"/>
            <a:ext cx="5648325"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pic>
        <p:nvPicPr>
          <p:cNvPr id="7" name="图片 6">
            <a:extLst>
              <a:ext uri="{FF2B5EF4-FFF2-40B4-BE49-F238E27FC236}">
                <a16:creationId xmlns:a16="http://schemas.microsoft.com/office/drawing/2014/main" id="{7A251A89-E640-49C6-A3E7-63D966517577}"/>
              </a:ext>
            </a:extLst>
          </p:cNvPr>
          <p:cNvPicPr>
            <a:picLocks noChangeAspect="1"/>
          </p:cNvPicPr>
          <p:nvPr userDrawn="1"/>
        </p:nvPicPr>
        <p:blipFill rotWithShape="1">
          <a:blip r:embed="rId3" cstate="print"/>
          <a:srcRect l="49487" r="1345"/>
          <a:stretch/>
        </p:blipFill>
        <p:spPr>
          <a:xfrm>
            <a:off x="6238430" y="6041797"/>
            <a:ext cx="5920443" cy="411617"/>
          </a:xfrm>
          <a:prstGeom prst="rect">
            <a:avLst/>
          </a:prstGeom>
        </p:spPr>
      </p:pic>
      <p:pic>
        <p:nvPicPr>
          <p:cNvPr id="8" name="图片 7">
            <a:extLst>
              <a:ext uri="{FF2B5EF4-FFF2-40B4-BE49-F238E27FC236}">
                <a16:creationId xmlns:a16="http://schemas.microsoft.com/office/drawing/2014/main" id="{6E411729-2F6B-4D72-BE42-ED22607FB638}"/>
              </a:ext>
            </a:extLst>
          </p:cNvPr>
          <p:cNvPicPr>
            <a:picLocks noChangeAspect="1"/>
          </p:cNvPicPr>
          <p:nvPr userDrawn="1"/>
        </p:nvPicPr>
        <p:blipFill>
          <a:blip r:embed="rId4" cstate="hqprint">
            <a:extLst>
              <a:ext uri="{28A0092B-C50C-407E-A947-70E740481C1C}">
                <a14:useLocalDpi xmlns:a14="http://schemas.microsoft.com/office/drawing/2010/main" val="0"/>
              </a:ext>
            </a:extLst>
          </a:blip>
          <a:stretch>
            <a:fillRect/>
          </a:stretch>
        </p:blipFill>
        <p:spPr>
          <a:xfrm>
            <a:off x="-50417" y="-91229"/>
            <a:ext cx="2510138" cy="825186"/>
          </a:xfrm>
          <a:prstGeom prst="rect">
            <a:avLst/>
          </a:prstGeom>
        </p:spPr>
      </p:pic>
    </p:spTree>
    <p:extLst>
      <p:ext uri="{BB962C8B-B14F-4D97-AF65-F5344CB8AC3E}">
        <p14:creationId xmlns:p14="http://schemas.microsoft.com/office/powerpoint/2010/main" val="5482756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仅标题(标题导航)">
    <p:spTree>
      <p:nvGrpSpPr>
        <p:cNvPr id="1" name=""/>
        <p:cNvGrpSpPr/>
        <p:nvPr/>
      </p:nvGrpSpPr>
      <p:grpSpPr>
        <a:xfrm>
          <a:off x="0" y="0"/>
          <a:ext cx="0" cy="0"/>
          <a:chOff x="0" y="0"/>
          <a:chExt cx="0" cy="0"/>
        </a:xfrm>
      </p:grpSpPr>
      <p:pic>
        <p:nvPicPr>
          <p:cNvPr id="24" name="图片 23" descr="图片包含 建筑物, 圆屋顶, 地板&#10;&#10;描述已自动生成">
            <a:extLst>
              <a:ext uri="{FF2B5EF4-FFF2-40B4-BE49-F238E27FC236}">
                <a16:creationId xmlns:a16="http://schemas.microsoft.com/office/drawing/2014/main" id="{FCB44420-1668-4CDF-B7B1-BF64940901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a:extLst>
              <a:ext uri="{FF2B5EF4-FFF2-40B4-BE49-F238E27FC236}">
                <a16:creationId xmlns:a16="http://schemas.microsoft.com/office/drawing/2014/main" id="{C1D5E491-4859-47A4-8F29-DAACA1914DBE}"/>
              </a:ext>
            </a:extLst>
          </p:cNvPr>
          <p:cNvSpPr>
            <a:spLocks noGrp="1"/>
          </p:cNvSpPr>
          <p:nvPr>
            <p:ph type="sldNum" sz="quarter" idx="10"/>
          </p:nvPr>
        </p:nvSpPr>
        <p:spPr/>
        <p:txBody>
          <a:bodyPr/>
          <a:lstStyle/>
          <a:p>
            <a:fld id="{6C53781C-E1F6-4315-A39D-61273F2E0596}" type="slidenum">
              <a:rPr lang="zh-CN" altLang="en-US" smtClean="0"/>
              <a:pPr/>
              <a:t>‹#›</a:t>
            </a:fld>
            <a:endParaRPr lang="zh-CN" altLang="en-US" dirty="0"/>
          </a:p>
        </p:txBody>
      </p:sp>
      <p:sp>
        <p:nvSpPr>
          <p:cNvPr id="9" name="文本占位符 31">
            <a:extLst>
              <a:ext uri="{FF2B5EF4-FFF2-40B4-BE49-F238E27FC236}">
                <a16:creationId xmlns:a16="http://schemas.microsoft.com/office/drawing/2014/main" id="{56FC8349-67FC-4E3B-B988-7A27FDAE9D24}"/>
              </a:ext>
            </a:extLst>
          </p:cNvPr>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a:extLst>
              <a:ext uri="{FF2B5EF4-FFF2-40B4-BE49-F238E27FC236}">
                <a16:creationId xmlns:a16="http://schemas.microsoft.com/office/drawing/2014/main" id="{85368C87-925C-44AC-B001-5C4EE6F00645}"/>
              </a:ext>
            </a:extLst>
          </p:cNvPr>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a:extLst>
              <a:ext uri="{FF2B5EF4-FFF2-40B4-BE49-F238E27FC236}">
                <a16:creationId xmlns:a16="http://schemas.microsoft.com/office/drawing/2014/main" id="{9AE407FD-1006-4AC4-B10B-CB7686E66A86}"/>
              </a:ext>
            </a:extLst>
          </p:cNvPr>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a:extLst>
              <a:ext uri="{FF2B5EF4-FFF2-40B4-BE49-F238E27FC236}">
                <a16:creationId xmlns:a16="http://schemas.microsoft.com/office/drawing/2014/main" id="{D5338ABA-2308-412D-96F5-DE590FFF9928}"/>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11" name="平行四边形 10">
            <a:extLst>
              <a:ext uri="{FF2B5EF4-FFF2-40B4-BE49-F238E27FC236}">
                <a16:creationId xmlns:a16="http://schemas.microsoft.com/office/drawing/2014/main" id="{B0646154-6233-4139-B550-A28CDF04E3FA}"/>
              </a:ext>
            </a:extLst>
          </p:cNvPr>
          <p:cNvSpPr/>
          <p:nvPr userDrawn="1"/>
        </p:nvSpPr>
        <p:spPr>
          <a:xfrm>
            <a:off x="995330" y="105510"/>
            <a:ext cx="1957419" cy="512879"/>
          </a:xfrm>
          <a:prstGeom prst="parallelogram">
            <a:avLst>
              <a:gd name="adj" fmla="val 4305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solidFill>
              </a:rPr>
              <a:t>标题一</a:t>
            </a:r>
          </a:p>
        </p:txBody>
      </p:sp>
      <p:sp>
        <p:nvSpPr>
          <p:cNvPr id="12" name="平行四边形 11">
            <a:extLst>
              <a:ext uri="{FF2B5EF4-FFF2-40B4-BE49-F238E27FC236}">
                <a16:creationId xmlns:a16="http://schemas.microsoft.com/office/drawing/2014/main" id="{DB662845-A8FE-4E13-82B8-ABEE9422A575}"/>
              </a:ext>
            </a:extLst>
          </p:cNvPr>
          <p:cNvSpPr/>
          <p:nvPr userDrawn="1"/>
        </p:nvSpPr>
        <p:spPr>
          <a:xfrm>
            <a:off x="2831521"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lumMod val="60000"/>
                    <a:lumOff val="40000"/>
                  </a:schemeClr>
                </a:solidFill>
              </a:rPr>
              <a:t>标题二</a:t>
            </a:r>
          </a:p>
        </p:txBody>
      </p:sp>
      <p:sp>
        <p:nvSpPr>
          <p:cNvPr id="15" name="平行四边形 14">
            <a:extLst>
              <a:ext uri="{FF2B5EF4-FFF2-40B4-BE49-F238E27FC236}">
                <a16:creationId xmlns:a16="http://schemas.microsoft.com/office/drawing/2014/main" id="{44330A7B-15B1-4D7C-8EFE-B8A0161426A0}"/>
              </a:ext>
            </a:extLst>
          </p:cNvPr>
          <p:cNvSpPr/>
          <p:nvPr userDrawn="1"/>
        </p:nvSpPr>
        <p:spPr>
          <a:xfrm>
            <a:off x="4645215"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标题三</a:t>
            </a:r>
          </a:p>
        </p:txBody>
      </p:sp>
      <p:sp>
        <p:nvSpPr>
          <p:cNvPr id="16" name="平行四边形 15">
            <a:extLst>
              <a:ext uri="{FF2B5EF4-FFF2-40B4-BE49-F238E27FC236}">
                <a16:creationId xmlns:a16="http://schemas.microsoft.com/office/drawing/2014/main" id="{FAB9E410-8F4C-4E41-B027-DFC233733AB7}"/>
              </a:ext>
            </a:extLst>
          </p:cNvPr>
          <p:cNvSpPr/>
          <p:nvPr userDrawn="1"/>
        </p:nvSpPr>
        <p:spPr>
          <a:xfrm>
            <a:off x="6481406"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标题四</a:t>
            </a:r>
          </a:p>
        </p:txBody>
      </p:sp>
      <p:sp>
        <p:nvSpPr>
          <p:cNvPr id="17" name="平行四边形 16">
            <a:extLst>
              <a:ext uri="{FF2B5EF4-FFF2-40B4-BE49-F238E27FC236}">
                <a16:creationId xmlns:a16="http://schemas.microsoft.com/office/drawing/2014/main" id="{9F88429B-B890-4CEE-A503-4E91AAB2562D}"/>
              </a:ext>
            </a:extLst>
          </p:cNvPr>
          <p:cNvSpPr/>
          <p:nvPr userDrawn="1"/>
        </p:nvSpPr>
        <p:spPr>
          <a:xfrm>
            <a:off x="8295100"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标题五</a:t>
            </a:r>
          </a:p>
        </p:txBody>
      </p:sp>
      <p:pic>
        <p:nvPicPr>
          <p:cNvPr id="18" name="图片 17">
            <a:extLst>
              <a:ext uri="{FF2B5EF4-FFF2-40B4-BE49-F238E27FC236}">
                <a16:creationId xmlns:a16="http://schemas.microsoft.com/office/drawing/2014/main" id="{8AC3C199-AD82-4263-B8E8-8D1CD35372A9}"/>
              </a:ext>
            </a:extLst>
          </p:cNvPr>
          <p:cNvPicPr>
            <a:picLocks noChangeAspect="1"/>
          </p:cNvPicPr>
          <p:nvPr userDrawn="1"/>
        </p:nvPicPr>
        <p:blipFill rotWithShape="1">
          <a:blip r:embed="rId4" cstate="print"/>
          <a:srcRect r="1346"/>
          <a:stretch/>
        </p:blipFill>
        <p:spPr>
          <a:xfrm>
            <a:off x="516" y="6041797"/>
            <a:ext cx="12166903" cy="411617"/>
          </a:xfrm>
          <a:prstGeom prst="rect">
            <a:avLst/>
          </a:prstGeom>
        </p:spPr>
      </p:pic>
      <p:sp>
        <p:nvSpPr>
          <p:cNvPr id="21" name="平行四边形 20">
            <a:extLst>
              <a:ext uri="{FF2B5EF4-FFF2-40B4-BE49-F238E27FC236}">
                <a16:creationId xmlns:a16="http://schemas.microsoft.com/office/drawing/2014/main" id="{2051FE92-34E2-4DFE-BC0D-28D53B1BE4ED}"/>
              </a:ext>
            </a:extLst>
          </p:cNvPr>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a:extLst>
              <a:ext uri="{FF2B5EF4-FFF2-40B4-BE49-F238E27FC236}">
                <a16:creationId xmlns:a16="http://schemas.microsoft.com/office/drawing/2014/main" id="{EE8F87D0-86D3-40A7-B41A-5B19E1D5D4CF}"/>
              </a:ext>
            </a:extLst>
          </p:cNvPr>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37968134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7.xml"/><Relationship Id="rId1"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灯片编号占位符 5">
            <a:extLst>
              <a:ext uri="{FF2B5EF4-FFF2-40B4-BE49-F238E27FC236}">
                <a16:creationId xmlns:a16="http://schemas.microsoft.com/office/drawing/2014/main" id="{DF26411B-55E1-4CE5-B9CA-4734B17AE0EC}"/>
              </a:ext>
            </a:extLst>
          </p:cNvPr>
          <p:cNvSpPr>
            <a:spLocks noGrp="1"/>
          </p:cNvSpPr>
          <p:nvPr>
            <p:ph type="sldNum" sz="quarter" idx="4"/>
          </p:nvPr>
        </p:nvSpPr>
        <p:spPr>
          <a:xfrm>
            <a:off x="10849970" y="6515101"/>
            <a:ext cx="1037230" cy="342900"/>
          </a:xfrm>
          <a:prstGeom prst="rect">
            <a:avLst/>
          </a:prstGeom>
        </p:spPr>
        <p:txBody>
          <a:bodyPr vert="horz" lIns="91440" tIns="45720" rIns="91440" bIns="45720" rtlCol="0" anchor="ctr"/>
          <a:lstStyle>
            <a:lvl1pPr algn="r">
              <a:defRPr sz="1200">
                <a:solidFill>
                  <a:schemeClr val="tx1">
                    <a:tint val="75000"/>
                  </a:schemeClr>
                </a:solidFill>
              </a:defRPr>
            </a:lvl1pPr>
          </a:lstStyle>
          <a:p>
            <a:fld id="{548644C6-89F0-466C-949F-E70AD72679A8}" type="slidenum">
              <a:rPr lang="zh-CN" altLang="en-US" smtClean="0"/>
              <a:t>‹#›</a:t>
            </a:fld>
            <a:endParaRPr lang="zh-CN" altLang="en-US"/>
          </a:p>
        </p:txBody>
      </p:sp>
    </p:spTree>
    <p:extLst>
      <p:ext uri="{BB962C8B-B14F-4D97-AF65-F5344CB8AC3E}">
        <p14:creationId xmlns:p14="http://schemas.microsoft.com/office/powerpoint/2010/main" val="2068584755"/>
      </p:ext>
    </p:extLst>
  </p:cSld>
  <p:clrMap bg1="lt1" tx1="dk1" bg2="lt2" tx2="dk2" accent1="accent1" accent2="accent2" accent3="accent3" accent4="accent4" accent5="accent5" accent6="accent6" hlink="hlink" folHlink="folHlink"/>
  <p:sldLayoutIdLst>
    <p:sldLayoutId id="2147483649" r:id="rId1"/>
    <p:sldLayoutId id="2147483661" r:id="rId2"/>
    <p:sldLayoutId id="2147483650" r:id="rId3"/>
    <p:sldLayoutId id="2147483662" r:id="rId4"/>
    <p:sldLayoutId id="2147483655" r:id="rId5"/>
    <p:sldLayoutId id="2147483657" r:id="rId6"/>
    <p:sldLayoutId id="2147483653" r:id="rId7"/>
    <p:sldLayoutId id="2147483658" r:id="rId8"/>
    <p:sldLayoutId id="2147483659" r:id="rId9"/>
    <p:sldLayoutId id="2147483651" r:id="rId10"/>
    <p:sldLayoutId id="2147483654" r:id="rId11"/>
    <p:sldLayoutId id="2147483660" r:id="rId12"/>
    <p:sldLayoutId id="2147483663" r:id="rId13"/>
    <p:sldLayoutId id="2147483652" r:id="rId14"/>
    <p:sldLayoutId id="2147483664" r:id="rId1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92" userDrawn="1">
          <p15:clr>
            <a:srgbClr val="F26B43"/>
          </p15:clr>
        </p15:guide>
        <p15:guide id="2" pos="7488" userDrawn="1">
          <p15:clr>
            <a:srgbClr val="F26B43"/>
          </p15:clr>
        </p15:guide>
        <p15:guide id="3" orient="horz" pos="432" userDrawn="1">
          <p15:clr>
            <a:srgbClr val="F26B43"/>
          </p15:clr>
        </p15:guide>
        <p15:guide id="4" orient="horz" pos="472" userDrawn="1">
          <p15:clr>
            <a:srgbClr val="F26B43"/>
          </p15:clr>
        </p15:guide>
        <p15:guide id="5" orient="horz" pos="4104" userDrawn="1">
          <p15:clr>
            <a:srgbClr val="F26B43"/>
          </p15:clr>
        </p15:guide>
        <p15:guide id="6" orient="horz" pos="4056"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18486659"/>
      </p:ext>
    </p:extLst>
  </p:cSld>
  <p:clrMap bg1="lt1" tx1="dk1" bg2="lt2" tx2="dk2" accent1="accent1" accent2="accent2" accent3="accent3" accent4="accent4" accent5="accent5" accent6="accent6" hlink="hlink" folHlink="folHlink"/>
  <p:sldLayoutIdLst>
    <p:sldLayoutId id="2147483667" r:id="rId1"/>
    <p:sldLayoutId id="2147483668" r:id="rId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264">
          <p15:clr>
            <a:srgbClr val="F26B43"/>
          </p15:clr>
        </p15:guide>
        <p15:guide id="2" pos="3840">
          <p15:clr>
            <a:srgbClr val="F26B43"/>
          </p15:clr>
        </p15:guide>
        <p15:guide id="3" pos="192">
          <p15:clr>
            <a:srgbClr val="F26B43"/>
          </p15:clr>
        </p15:guide>
        <p15:guide id="4" pos="7488">
          <p15:clr>
            <a:srgbClr val="F26B43"/>
          </p15:clr>
        </p15:guide>
        <p15:guide id="5" orient="horz" pos="432">
          <p15:clr>
            <a:srgbClr val="F26B43"/>
          </p15:clr>
        </p15:guide>
        <p15:guide id="6" orient="horz" pos="472">
          <p15:clr>
            <a:srgbClr val="F26B43"/>
          </p15:clr>
        </p15:guide>
        <p15:guide id="7" orient="horz" pos="4104">
          <p15:clr>
            <a:srgbClr val="F26B43"/>
          </p15:clr>
        </p15:guide>
        <p15:guide id="8" orient="horz" pos="4056">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3.xml"/><Relationship Id="rId5" Type="http://schemas.openxmlformats.org/officeDocument/2006/relationships/image" Target="../media/image31.png"/><Relationship Id="rId4" Type="http://schemas.openxmlformats.org/officeDocument/2006/relationships/image" Target="../media/image30.jpeg"/></Relationships>
</file>

<file path=ppt/slides/_rels/slide17.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33.jpg"/></Relationships>
</file>

<file path=ppt/slides/_rels/slide18.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3.xml"/><Relationship Id="rId5" Type="http://schemas.openxmlformats.org/officeDocument/2006/relationships/image" Target="../media/image31.png"/><Relationship Id="rId4" Type="http://schemas.openxmlformats.org/officeDocument/2006/relationships/image" Target="../media/image30.jpe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a:extLst>
              <a:ext uri="{FF2B5EF4-FFF2-40B4-BE49-F238E27FC236}">
                <a16:creationId xmlns:a16="http://schemas.microsoft.com/office/drawing/2014/main" id="{2BE71855-1849-4FC4-A9D5-7DDD1C68CED9}"/>
              </a:ext>
            </a:extLst>
          </p:cNvPr>
          <p:cNvSpPr>
            <a:spLocks noGrp="1"/>
          </p:cNvSpPr>
          <p:nvPr>
            <p:ph type="title"/>
          </p:nvPr>
        </p:nvSpPr>
        <p:spPr>
          <a:xfrm>
            <a:off x="1733474" y="2152823"/>
            <a:ext cx="8725048" cy="1060855"/>
          </a:xfrm>
        </p:spPr>
        <p:txBody>
          <a:bodyPr/>
          <a:lstStyle/>
          <a:p>
            <a:r>
              <a:rPr lang="en-US" altLang="zh-CN" sz="3200" dirty="0" smtClean="0">
                <a:solidFill>
                  <a:srgbClr val="C00000"/>
                </a:solidFill>
                <a:latin typeface="微软雅黑" panose="020B0503020204020204" pitchFamily="34" charset="-122"/>
                <a:ea typeface="微软雅黑" panose="020B0503020204020204" pitchFamily="34" charset="-122"/>
              </a:rPr>
              <a:t>5G+TSN</a:t>
            </a:r>
            <a:r>
              <a:rPr lang="zh-CN" altLang="en-US" sz="3200" dirty="0" smtClean="0">
                <a:solidFill>
                  <a:srgbClr val="C00000"/>
                </a:solidFill>
                <a:latin typeface="微软雅黑" panose="020B0503020204020204" pitchFamily="34" charset="-122"/>
                <a:ea typeface="微软雅黑" panose="020B0503020204020204" pitchFamily="34" charset="-122"/>
              </a:rPr>
              <a:t>异构网络时钟</a:t>
            </a:r>
            <a:r>
              <a:rPr lang="zh-CN" altLang="en-US" sz="3200" dirty="0" smtClean="0">
                <a:solidFill>
                  <a:srgbClr val="C00000"/>
                </a:solidFill>
                <a:latin typeface="微软雅黑" panose="020B0503020204020204" pitchFamily="34" charset="-122"/>
                <a:ea typeface="微软雅黑" panose="020B0503020204020204" pitchFamily="34" charset="-122"/>
              </a:rPr>
              <a:t>同步</a:t>
            </a:r>
            <a:r>
              <a:rPr lang="zh-CN" altLang="en-US" sz="3200" dirty="0">
                <a:solidFill>
                  <a:srgbClr val="C00000"/>
                </a:solidFill>
                <a:latin typeface="微软雅黑" panose="020B0503020204020204" pitchFamily="34" charset="-122"/>
                <a:ea typeface="微软雅黑" panose="020B0503020204020204" pitchFamily="34" charset="-122"/>
              </a:rPr>
              <a:t>算法</a:t>
            </a:r>
            <a:endParaRPr lang="zh-CN" altLang="en-US" sz="3200" dirty="0">
              <a:solidFill>
                <a:srgbClr val="C00000"/>
              </a:solidFill>
              <a:latin typeface="微软雅黑" panose="020B0503020204020204" pitchFamily="34" charset="-122"/>
              <a:ea typeface="微软雅黑" panose="020B0503020204020204" pitchFamily="34" charset="-122"/>
            </a:endParaRPr>
          </a:p>
        </p:txBody>
      </p:sp>
      <p:sp>
        <p:nvSpPr>
          <p:cNvPr id="3" name="内容占位符 2">
            <a:extLst>
              <a:ext uri="{FF2B5EF4-FFF2-40B4-BE49-F238E27FC236}">
                <a16:creationId xmlns:a16="http://schemas.microsoft.com/office/drawing/2014/main" id="{20903F1C-568E-4080-8C79-B487B35A71F9}"/>
              </a:ext>
            </a:extLst>
          </p:cNvPr>
          <p:cNvSpPr>
            <a:spLocks noGrp="1"/>
          </p:cNvSpPr>
          <p:nvPr>
            <p:ph sz="quarter" idx="10"/>
          </p:nvPr>
        </p:nvSpPr>
        <p:spPr>
          <a:xfrm>
            <a:off x="4339627" y="5196924"/>
            <a:ext cx="3512746" cy="454025"/>
          </a:xfrm>
        </p:spPr>
        <p:txBody>
          <a:bodyPr/>
          <a:lstStyle/>
          <a:p>
            <a:fld id="{6D32D5AE-227B-4E3E-8B8D-5364C94AF704}" type="datetime3">
              <a:rPr lang="zh-CN" altLang="en-US" smtClean="0">
                <a:latin typeface="微软雅黑" panose="020B0503020204020204" pitchFamily="34" charset="-122"/>
                <a:ea typeface="微软雅黑" panose="020B0503020204020204" pitchFamily="34" charset="-122"/>
              </a:rPr>
              <a:t>2022年9月30日星期五</a:t>
            </a:fld>
            <a:endParaRPr lang="zh-CN" altLang="en-US" dirty="0">
              <a:latin typeface="微软雅黑" panose="020B0503020204020204" pitchFamily="34" charset="-122"/>
              <a:ea typeface="微软雅黑" panose="020B0503020204020204" pitchFamily="34" charset="-122"/>
            </a:endParaRPr>
          </a:p>
        </p:txBody>
      </p:sp>
      <p:sp>
        <p:nvSpPr>
          <p:cNvPr id="10" name="文本占位符 9">
            <a:extLst>
              <a:ext uri="{FF2B5EF4-FFF2-40B4-BE49-F238E27FC236}">
                <a16:creationId xmlns:a16="http://schemas.microsoft.com/office/drawing/2014/main" id="{F57F84D3-725F-446C-9BB7-DC74C097201D}"/>
              </a:ext>
            </a:extLst>
          </p:cNvPr>
          <p:cNvSpPr>
            <a:spLocks noGrp="1"/>
          </p:cNvSpPr>
          <p:nvPr>
            <p:ph type="body" sz="quarter" idx="11"/>
          </p:nvPr>
        </p:nvSpPr>
        <p:spPr>
          <a:xfrm>
            <a:off x="4034908" y="4089120"/>
            <a:ext cx="4122181" cy="598488"/>
          </a:xfrm>
        </p:spPr>
        <p:txBody>
          <a:bodyPr/>
          <a:lstStyle/>
          <a:p>
            <a:r>
              <a:rPr lang="zh-CN" altLang="en-US" sz="1600" dirty="0">
                <a:latin typeface="微软雅黑" panose="020B0503020204020204" pitchFamily="34" charset="-122"/>
                <a:ea typeface="微软雅黑" panose="020B0503020204020204" pitchFamily="34" charset="-122"/>
                <a:cs typeface="Times New Roman" panose="02020603050405020304" pitchFamily="18" charset="0"/>
              </a:rPr>
              <a:t>汇 报 人</a:t>
            </a:r>
            <a:r>
              <a:rPr lang="zh-CN" altLang="en-US" sz="1600" dirty="0" smtClean="0">
                <a:latin typeface="微软雅黑" panose="020B0503020204020204" pitchFamily="34" charset="-122"/>
                <a:ea typeface="微软雅黑" panose="020B0503020204020204" pitchFamily="34" charset="-122"/>
                <a:cs typeface="Times New Roman" panose="02020603050405020304" pitchFamily="18" charset="0"/>
              </a:rPr>
              <a:t>：陈相</a:t>
            </a:r>
            <a:endParaRPr lang="en-US" altLang="zh-CN" sz="16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3" name="矩形: 圆角 12">
            <a:extLst>
              <a:ext uri="{FF2B5EF4-FFF2-40B4-BE49-F238E27FC236}">
                <a16:creationId xmlns:a16="http://schemas.microsoft.com/office/drawing/2014/main" id="{45CF250A-84A9-4817-B5B0-E0E8B940295B}"/>
              </a:ext>
            </a:extLst>
          </p:cNvPr>
          <p:cNvSpPr/>
          <p:nvPr/>
        </p:nvSpPr>
        <p:spPr>
          <a:xfrm>
            <a:off x="10436772" y="43657"/>
            <a:ext cx="1608083" cy="59848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6" name="组合 15">
            <a:extLst>
              <a:ext uri="{FF2B5EF4-FFF2-40B4-BE49-F238E27FC236}">
                <a16:creationId xmlns:a16="http://schemas.microsoft.com/office/drawing/2014/main" id="{ECB56CE1-4BAB-4044-9B13-1FB128FFA58A}"/>
              </a:ext>
            </a:extLst>
          </p:cNvPr>
          <p:cNvGrpSpPr/>
          <p:nvPr/>
        </p:nvGrpSpPr>
        <p:grpSpPr>
          <a:xfrm>
            <a:off x="-13138" y="-5222"/>
            <a:ext cx="2717030" cy="785615"/>
            <a:chOff x="-13138" y="-5222"/>
            <a:chExt cx="2717030" cy="785615"/>
          </a:xfrm>
        </p:grpSpPr>
        <p:sp>
          <p:nvSpPr>
            <p:cNvPr id="15" name="矩形 14">
              <a:extLst>
                <a:ext uri="{FF2B5EF4-FFF2-40B4-BE49-F238E27FC236}">
                  <a16:creationId xmlns:a16="http://schemas.microsoft.com/office/drawing/2014/main" id="{B0A1CFB4-91B4-4B69-9B06-C00AC5C9C66E}"/>
                </a:ext>
              </a:extLst>
            </p:cNvPr>
            <p:cNvSpPr/>
            <p:nvPr/>
          </p:nvSpPr>
          <p:spPr>
            <a:xfrm>
              <a:off x="-1" y="0"/>
              <a:ext cx="2703893" cy="7219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 name="图片 13">
              <a:extLst>
                <a:ext uri="{FF2B5EF4-FFF2-40B4-BE49-F238E27FC236}">
                  <a16:creationId xmlns:a16="http://schemas.microsoft.com/office/drawing/2014/main" id="{CB4646D9-AFA8-4231-873A-69DDB1B3DD14}"/>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3138" y="-5222"/>
              <a:ext cx="2389767" cy="785615"/>
            </a:xfrm>
            <a:prstGeom prst="rect">
              <a:avLst/>
            </a:prstGeom>
          </p:spPr>
        </p:pic>
      </p:grpSp>
      <p:sp>
        <p:nvSpPr>
          <p:cNvPr id="11" name="文本占位符 9">
            <a:extLst>
              <a:ext uri="{FF2B5EF4-FFF2-40B4-BE49-F238E27FC236}">
                <a16:creationId xmlns:a16="http://schemas.microsoft.com/office/drawing/2014/main" id="{6C0C2718-0405-409E-A731-530914901315}"/>
              </a:ext>
            </a:extLst>
          </p:cNvPr>
          <p:cNvSpPr txBox="1">
            <a:spLocks/>
          </p:cNvSpPr>
          <p:nvPr/>
        </p:nvSpPr>
        <p:spPr>
          <a:xfrm>
            <a:off x="4034909" y="4493400"/>
            <a:ext cx="4122181" cy="598488"/>
          </a:xfrm>
          <a:prstGeom prst="rect">
            <a:avLst/>
          </a:prstGeom>
        </p:spPr>
        <p:txBody>
          <a:bodyPr anchor="ctr"/>
          <a:lstStyle>
            <a:lvl1pPr marL="0" indent="0" algn="ctr" defTabSz="914400" rtl="0" eaLnBrk="1" latinLnBrk="0" hangingPunct="1">
              <a:lnSpc>
                <a:spcPct val="100000"/>
              </a:lnSpc>
              <a:spcBef>
                <a:spcPts val="1000"/>
              </a:spcBef>
              <a:buFont typeface="Arial" panose="020B0604020202020204" pitchFamily="34" charset="0"/>
              <a:buNone/>
              <a:defRPr sz="3200" b="1" kern="1200">
                <a:solidFill>
                  <a:schemeClr val="accent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1600" dirty="0">
                <a:latin typeface="微软雅黑" panose="020B0503020204020204" pitchFamily="34" charset="-122"/>
                <a:ea typeface="微软雅黑" panose="020B0503020204020204" pitchFamily="34" charset="-122"/>
                <a:cs typeface="Times New Roman" panose="02020603050405020304" pitchFamily="18" charset="0"/>
              </a:rPr>
              <a:t>指导老师：陈彩莲老师</a:t>
            </a:r>
            <a:endParaRPr lang="en-US" altLang="zh-CN" sz="1600" dirty="0">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424632005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a:extLst>
              <a:ext uri="{FF2B5EF4-FFF2-40B4-BE49-F238E27FC236}">
                <a16:creationId xmlns:a16="http://schemas.microsoft.com/office/drawing/2014/main" id="{3D98B110-8ED4-48C3-92F1-ABC2E7CE7709}"/>
              </a:ext>
            </a:extLst>
          </p:cNvPr>
          <p:cNvSpPr>
            <a:spLocks noGrp="1"/>
          </p:cNvSpPr>
          <p:nvPr>
            <p:ph type="body" sz="quarter" idx="14"/>
          </p:nvPr>
        </p:nvSpPr>
        <p:spPr/>
        <p:txBody>
          <a:bodyPr/>
          <a:lstStyle/>
          <a:p>
            <a:r>
              <a:rPr lang="zh-CN" altLang="en-US" dirty="0"/>
              <a:t>研究框架</a:t>
            </a:r>
          </a:p>
        </p:txBody>
      </p:sp>
      <p:sp>
        <p:nvSpPr>
          <p:cNvPr id="4" name="矩形: 圆角 3">
            <a:extLst>
              <a:ext uri="{FF2B5EF4-FFF2-40B4-BE49-F238E27FC236}">
                <a16:creationId xmlns:a16="http://schemas.microsoft.com/office/drawing/2014/main" id="{86C580F2-2847-47FB-BECF-79B4B0FA0E76}"/>
              </a:ext>
            </a:extLst>
          </p:cNvPr>
          <p:cNvSpPr/>
          <p:nvPr/>
        </p:nvSpPr>
        <p:spPr>
          <a:xfrm>
            <a:off x="10436772" y="43657"/>
            <a:ext cx="1608083" cy="59848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灯片编号占位符 4">
            <a:extLst>
              <a:ext uri="{FF2B5EF4-FFF2-40B4-BE49-F238E27FC236}">
                <a16:creationId xmlns:a16="http://schemas.microsoft.com/office/drawing/2014/main" id="{7B36788D-425E-4058-BAF0-146D88A34D23}"/>
              </a:ext>
            </a:extLst>
          </p:cNvPr>
          <p:cNvSpPr>
            <a:spLocks noGrp="1"/>
          </p:cNvSpPr>
          <p:nvPr>
            <p:ph type="sldNum" sz="quarter" idx="10"/>
          </p:nvPr>
        </p:nvSpPr>
        <p:spPr/>
        <p:txBody>
          <a:bodyPr/>
          <a:lstStyle/>
          <a:p>
            <a:fld id="{6C53781C-E1F6-4315-A39D-61273F2E0596}" type="slidenum">
              <a:rPr lang="zh-CN" altLang="en-US" smtClean="0"/>
              <a:pPr/>
              <a:t>10</a:t>
            </a:fld>
            <a:endParaRPr lang="zh-CN" altLang="en-US" dirty="0"/>
          </a:p>
        </p:txBody>
      </p:sp>
      <p:sp>
        <p:nvSpPr>
          <p:cNvPr id="23" name="文本框 22">
            <a:extLst>
              <a:ext uri="{FF2B5EF4-FFF2-40B4-BE49-F238E27FC236}">
                <a16:creationId xmlns:a16="http://schemas.microsoft.com/office/drawing/2014/main" id="{CD087DD2-8479-434D-81A4-C6CC23A50CE7}"/>
              </a:ext>
            </a:extLst>
          </p:cNvPr>
          <p:cNvSpPr txBox="1"/>
          <p:nvPr/>
        </p:nvSpPr>
        <p:spPr>
          <a:xfrm>
            <a:off x="3138392" y="868750"/>
            <a:ext cx="5967726" cy="400110"/>
          </a:xfrm>
          <a:prstGeom prst="rect">
            <a:avLst/>
          </a:prstGeom>
          <a:noFill/>
        </p:spPr>
        <p:txBody>
          <a:bodyPr wrap="square" rtlCol="0">
            <a:spAutoFit/>
          </a:bodyPr>
          <a:lstStyle/>
          <a:p>
            <a:pPr algn="ctr"/>
            <a:r>
              <a:rPr lang="zh-CN" altLang="en-US" sz="2000" b="1" dirty="0" smtClean="0">
                <a:solidFill>
                  <a:schemeClr val="accent3">
                    <a:lumMod val="75000"/>
                  </a:schemeClr>
                </a:solidFill>
                <a:latin typeface="+mj-ea"/>
                <a:ea typeface="+mj-ea"/>
              </a:rPr>
              <a:t>大规模</a:t>
            </a:r>
            <a:r>
              <a:rPr lang="en-US" altLang="zh-CN" sz="2000" b="1" dirty="0" smtClean="0">
                <a:solidFill>
                  <a:schemeClr val="accent3">
                    <a:lumMod val="75000"/>
                  </a:schemeClr>
                </a:solidFill>
                <a:latin typeface="+mj-ea"/>
                <a:ea typeface="+mj-ea"/>
              </a:rPr>
              <a:t>5G+TSN</a:t>
            </a:r>
            <a:r>
              <a:rPr lang="zh-CN" altLang="en-US" sz="2000" b="1" dirty="0" smtClean="0">
                <a:solidFill>
                  <a:schemeClr val="accent3">
                    <a:lumMod val="75000"/>
                  </a:schemeClr>
                </a:solidFill>
                <a:latin typeface="+mj-ea"/>
                <a:ea typeface="+mj-ea"/>
              </a:rPr>
              <a:t>异构网络时钟同步机制</a:t>
            </a:r>
            <a:endParaRPr lang="zh-CN" altLang="en-US" sz="2000" b="1" dirty="0">
              <a:solidFill>
                <a:schemeClr val="accent3">
                  <a:lumMod val="75000"/>
                </a:schemeClr>
              </a:solidFill>
              <a:latin typeface="+mj-ea"/>
              <a:ea typeface="+mj-ea"/>
            </a:endParaRPr>
          </a:p>
        </p:txBody>
      </p:sp>
      <p:sp>
        <p:nvSpPr>
          <p:cNvPr id="71" name="下箭头 78">
            <a:extLst>
              <a:ext uri="{FF2B5EF4-FFF2-40B4-BE49-F238E27FC236}">
                <a16:creationId xmlns:a16="http://schemas.microsoft.com/office/drawing/2014/main" id="{920FEFC2-E9D2-4D3E-952F-A6049B46D59F}"/>
              </a:ext>
            </a:extLst>
          </p:cNvPr>
          <p:cNvSpPr/>
          <p:nvPr/>
        </p:nvSpPr>
        <p:spPr>
          <a:xfrm>
            <a:off x="3996310" y="3139434"/>
            <a:ext cx="295131" cy="384980"/>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91" name="矩形 90">
            <a:extLst>
              <a:ext uri="{FF2B5EF4-FFF2-40B4-BE49-F238E27FC236}">
                <a16:creationId xmlns:a16="http://schemas.microsoft.com/office/drawing/2014/main" id="{191B7C50-AD4C-43D4-831F-5EA765CC7570}"/>
              </a:ext>
            </a:extLst>
          </p:cNvPr>
          <p:cNvSpPr/>
          <p:nvPr/>
        </p:nvSpPr>
        <p:spPr>
          <a:xfrm>
            <a:off x="2357120" y="1449922"/>
            <a:ext cx="8178144" cy="1475702"/>
          </a:xfrm>
          <a:prstGeom prst="rect">
            <a:avLst/>
          </a:prstGeom>
          <a:noFill/>
          <a:ln w="28575" cap="flat" cmpd="sng" algn="ctr">
            <a:solidFill>
              <a:srgbClr val="044875"/>
            </a:solidFill>
            <a:prstDash val="dash"/>
            <a:miter lim="800000"/>
          </a:ln>
          <a:effectLst/>
        </p:spPr>
        <p:txBody>
          <a:bodyPr rtlCol="0" anchor="ctr"/>
          <a:lstStyle/>
          <a:p>
            <a:pPr algn="ctr">
              <a:defRPr/>
            </a:pPr>
            <a:endParaRPr lang="zh-CN" altLang="en-US" kern="0">
              <a:solidFill>
                <a:prstClr val="white"/>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92" name="文本框 91">
            <a:extLst>
              <a:ext uri="{FF2B5EF4-FFF2-40B4-BE49-F238E27FC236}">
                <a16:creationId xmlns:a16="http://schemas.microsoft.com/office/drawing/2014/main" id="{788CF446-DE9F-4E93-9B84-6D51DEF3A9F2}"/>
              </a:ext>
            </a:extLst>
          </p:cNvPr>
          <p:cNvSpPr txBox="1"/>
          <p:nvPr/>
        </p:nvSpPr>
        <p:spPr>
          <a:xfrm>
            <a:off x="172498" y="1800180"/>
            <a:ext cx="2205213" cy="400110"/>
          </a:xfrm>
          <a:prstGeom prst="rect">
            <a:avLst/>
          </a:prstGeom>
          <a:noFill/>
        </p:spPr>
        <p:txBody>
          <a:bodyPr wrap="square" rtlCol="0">
            <a:spAutoFit/>
          </a:bodyPr>
          <a:lstStyle/>
          <a:p>
            <a:pPr algn="ctr"/>
            <a:r>
              <a:rPr lang="zh-CN" altLang="en-US" sz="2000" b="1" dirty="0">
                <a:solidFill>
                  <a:schemeClr val="accent3">
                    <a:lumMod val="75000"/>
                  </a:schemeClr>
                </a:solidFill>
                <a:latin typeface="+mj-ea"/>
                <a:ea typeface="+mj-ea"/>
              </a:rPr>
              <a:t>混合</a:t>
            </a:r>
            <a:r>
              <a:rPr lang="zh-CN" altLang="en-US" sz="2000" b="1" dirty="0" smtClean="0">
                <a:solidFill>
                  <a:schemeClr val="accent3">
                    <a:lumMod val="75000"/>
                  </a:schemeClr>
                </a:solidFill>
                <a:latin typeface="+mj-ea"/>
                <a:ea typeface="+mj-ea"/>
              </a:rPr>
              <a:t>架构同步</a:t>
            </a:r>
            <a:endParaRPr lang="zh-CN" altLang="en-US" sz="2000" b="1" dirty="0">
              <a:solidFill>
                <a:schemeClr val="accent3">
                  <a:lumMod val="75000"/>
                </a:schemeClr>
              </a:solidFill>
              <a:latin typeface="+mj-ea"/>
              <a:ea typeface="+mj-ea"/>
            </a:endParaRPr>
          </a:p>
        </p:txBody>
      </p:sp>
      <p:sp>
        <p:nvSpPr>
          <p:cNvPr id="93" name="文本框 92">
            <a:extLst>
              <a:ext uri="{FF2B5EF4-FFF2-40B4-BE49-F238E27FC236}">
                <a16:creationId xmlns:a16="http://schemas.microsoft.com/office/drawing/2014/main" id="{0E2536E3-77D7-4455-A3AB-A75E897E1C64}"/>
              </a:ext>
            </a:extLst>
          </p:cNvPr>
          <p:cNvSpPr txBox="1"/>
          <p:nvPr/>
        </p:nvSpPr>
        <p:spPr>
          <a:xfrm>
            <a:off x="-43423" y="3999730"/>
            <a:ext cx="2347232" cy="708846"/>
          </a:xfrm>
          <a:prstGeom prst="rect">
            <a:avLst/>
          </a:prstGeom>
          <a:noFill/>
        </p:spPr>
        <p:txBody>
          <a:bodyPr wrap="square" rtlCol="0">
            <a:spAutoFit/>
          </a:bodyPr>
          <a:lstStyle/>
          <a:p>
            <a:pPr algn="ctr"/>
            <a:r>
              <a:rPr lang="zh-CN" altLang="en-US" sz="2000" b="1" dirty="0" smtClean="0">
                <a:solidFill>
                  <a:schemeClr val="accent3">
                    <a:lumMod val="75000"/>
                  </a:schemeClr>
                </a:solidFill>
                <a:latin typeface="+mj-ea"/>
                <a:ea typeface="+mj-ea"/>
              </a:rPr>
              <a:t>累积误差补偿与校验更新</a:t>
            </a:r>
            <a:endParaRPr lang="zh-CN" altLang="en-US" sz="2000" b="1" dirty="0">
              <a:solidFill>
                <a:schemeClr val="accent3">
                  <a:lumMod val="75000"/>
                </a:schemeClr>
              </a:solidFill>
              <a:latin typeface="+mj-ea"/>
              <a:ea typeface="+mj-ea"/>
            </a:endParaRPr>
          </a:p>
        </p:txBody>
      </p:sp>
      <p:sp>
        <p:nvSpPr>
          <p:cNvPr id="94" name="矩形 93">
            <a:extLst>
              <a:ext uri="{FF2B5EF4-FFF2-40B4-BE49-F238E27FC236}">
                <a16:creationId xmlns:a16="http://schemas.microsoft.com/office/drawing/2014/main" id="{789D766A-9C34-4DEB-BF76-68C91BE43DDE}"/>
              </a:ext>
            </a:extLst>
          </p:cNvPr>
          <p:cNvSpPr/>
          <p:nvPr/>
        </p:nvSpPr>
        <p:spPr>
          <a:xfrm>
            <a:off x="2357119" y="3609674"/>
            <a:ext cx="8178145" cy="1549048"/>
          </a:xfrm>
          <a:prstGeom prst="rect">
            <a:avLst/>
          </a:prstGeom>
          <a:noFill/>
          <a:ln w="28575" cap="flat" cmpd="sng" algn="ctr">
            <a:solidFill>
              <a:srgbClr val="044875"/>
            </a:solidFill>
            <a:prstDash val="dash"/>
            <a:miter lim="800000"/>
          </a:ln>
          <a:effectLst/>
        </p:spPr>
        <p:txBody>
          <a:bodyPr rtlCol="0" anchor="ctr"/>
          <a:lstStyle/>
          <a:p>
            <a:pPr algn="ctr">
              <a:defRPr/>
            </a:pPr>
            <a:endParaRPr lang="zh-CN" altLang="en-US" kern="0">
              <a:solidFill>
                <a:prstClr val="white"/>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96" name="文本框 95">
            <a:extLst>
              <a:ext uri="{FF2B5EF4-FFF2-40B4-BE49-F238E27FC236}">
                <a16:creationId xmlns:a16="http://schemas.microsoft.com/office/drawing/2014/main" id="{F0B1A951-608F-4648-8925-D6CF6E7BCF7D}"/>
              </a:ext>
            </a:extLst>
          </p:cNvPr>
          <p:cNvSpPr txBox="1"/>
          <p:nvPr/>
        </p:nvSpPr>
        <p:spPr>
          <a:xfrm>
            <a:off x="116218" y="3278491"/>
            <a:ext cx="2205213" cy="369332"/>
          </a:xfrm>
          <a:prstGeom prst="rect">
            <a:avLst/>
          </a:prstGeom>
          <a:noFill/>
        </p:spPr>
        <p:txBody>
          <a:bodyPr wrap="square" rtlCol="0">
            <a:spAutoFit/>
          </a:bodyPr>
          <a:lstStyle/>
          <a:p>
            <a:pPr algn="ctr"/>
            <a:r>
              <a:rPr lang="zh-CN" altLang="en-US" dirty="0" smtClean="0">
                <a:solidFill>
                  <a:schemeClr val="accent3">
                    <a:lumMod val="75000"/>
                  </a:schemeClr>
                </a:solidFill>
                <a:latin typeface="+mj-ea"/>
                <a:ea typeface="+mj-ea"/>
              </a:rPr>
              <a:t>同步精度提升</a:t>
            </a:r>
            <a:endParaRPr lang="zh-CN" altLang="en-US" dirty="0">
              <a:solidFill>
                <a:schemeClr val="accent3">
                  <a:lumMod val="75000"/>
                </a:schemeClr>
              </a:solidFill>
              <a:latin typeface="+mj-ea"/>
              <a:ea typeface="+mj-ea"/>
            </a:endParaRPr>
          </a:p>
        </p:txBody>
      </p:sp>
      <p:sp>
        <p:nvSpPr>
          <p:cNvPr id="97" name="下箭头 78">
            <a:extLst>
              <a:ext uri="{FF2B5EF4-FFF2-40B4-BE49-F238E27FC236}">
                <a16:creationId xmlns:a16="http://schemas.microsoft.com/office/drawing/2014/main" id="{259EA76D-B5B6-4151-8B87-D35B8ACD1109}"/>
              </a:ext>
            </a:extLst>
          </p:cNvPr>
          <p:cNvSpPr/>
          <p:nvPr/>
        </p:nvSpPr>
        <p:spPr>
          <a:xfrm>
            <a:off x="8670105" y="3120230"/>
            <a:ext cx="295131" cy="384980"/>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99" name="下箭头 78">
            <a:extLst>
              <a:ext uri="{FF2B5EF4-FFF2-40B4-BE49-F238E27FC236}">
                <a16:creationId xmlns:a16="http://schemas.microsoft.com/office/drawing/2014/main" id="{E60A8277-1F68-4FAE-86C1-257A451BFC34}"/>
              </a:ext>
            </a:extLst>
          </p:cNvPr>
          <p:cNvSpPr/>
          <p:nvPr/>
        </p:nvSpPr>
        <p:spPr>
          <a:xfrm>
            <a:off x="8670105" y="5328958"/>
            <a:ext cx="295131" cy="384980"/>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00" name="下箭头 78">
            <a:extLst>
              <a:ext uri="{FF2B5EF4-FFF2-40B4-BE49-F238E27FC236}">
                <a16:creationId xmlns:a16="http://schemas.microsoft.com/office/drawing/2014/main" id="{B235E118-54FC-4C5F-96C6-69BB40702CF6}"/>
              </a:ext>
            </a:extLst>
          </p:cNvPr>
          <p:cNvSpPr/>
          <p:nvPr/>
        </p:nvSpPr>
        <p:spPr>
          <a:xfrm>
            <a:off x="3991710" y="5297639"/>
            <a:ext cx="295131" cy="384980"/>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03" name="下箭头 78">
            <a:extLst>
              <a:ext uri="{FF2B5EF4-FFF2-40B4-BE49-F238E27FC236}">
                <a16:creationId xmlns:a16="http://schemas.microsoft.com/office/drawing/2014/main" id="{7DF0A84A-0354-445A-BFE7-E5A4454BF94F}"/>
              </a:ext>
            </a:extLst>
          </p:cNvPr>
          <p:cNvSpPr/>
          <p:nvPr/>
        </p:nvSpPr>
        <p:spPr>
          <a:xfrm>
            <a:off x="1071260" y="2769070"/>
            <a:ext cx="295131" cy="384980"/>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04" name="下箭头 78">
            <a:extLst>
              <a:ext uri="{FF2B5EF4-FFF2-40B4-BE49-F238E27FC236}">
                <a16:creationId xmlns:a16="http://schemas.microsoft.com/office/drawing/2014/main" id="{D33ECBEA-05EC-4602-9838-EC220A1DF540}"/>
              </a:ext>
            </a:extLst>
          </p:cNvPr>
          <p:cNvSpPr/>
          <p:nvPr/>
        </p:nvSpPr>
        <p:spPr>
          <a:xfrm>
            <a:off x="1071260" y="5105149"/>
            <a:ext cx="295131" cy="384980"/>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5" name="文本框 24">
            <a:extLst>
              <a:ext uri="{FF2B5EF4-FFF2-40B4-BE49-F238E27FC236}">
                <a16:creationId xmlns:a16="http://schemas.microsoft.com/office/drawing/2014/main" id="{B3CD4C0B-0DDB-4726-BC1F-C926D73576A6}"/>
              </a:ext>
            </a:extLst>
          </p:cNvPr>
          <p:cNvSpPr txBox="1"/>
          <p:nvPr/>
        </p:nvSpPr>
        <p:spPr>
          <a:xfrm>
            <a:off x="-13445" y="5730372"/>
            <a:ext cx="2524496" cy="707886"/>
          </a:xfrm>
          <a:prstGeom prst="rect">
            <a:avLst/>
          </a:prstGeom>
          <a:noFill/>
        </p:spPr>
        <p:txBody>
          <a:bodyPr wrap="square" rtlCol="0">
            <a:spAutoFit/>
          </a:bodyPr>
          <a:lstStyle/>
          <a:p>
            <a:pPr algn="ctr"/>
            <a:r>
              <a:rPr lang="zh-CN" altLang="en-US" sz="2000" b="1" dirty="0">
                <a:solidFill>
                  <a:schemeClr val="accent3">
                    <a:lumMod val="75000"/>
                  </a:schemeClr>
                </a:solidFill>
                <a:latin typeface="+mj-ea"/>
                <a:ea typeface="+mj-ea"/>
              </a:rPr>
              <a:t>测试平台</a:t>
            </a:r>
            <a:endParaRPr lang="en-US" altLang="zh-CN" sz="2000" b="1" dirty="0">
              <a:solidFill>
                <a:schemeClr val="accent3">
                  <a:lumMod val="75000"/>
                </a:schemeClr>
              </a:solidFill>
              <a:latin typeface="+mj-ea"/>
              <a:ea typeface="+mj-ea"/>
            </a:endParaRPr>
          </a:p>
          <a:p>
            <a:pPr algn="ctr"/>
            <a:r>
              <a:rPr lang="zh-CN" altLang="en-US" sz="2000" b="1" dirty="0">
                <a:solidFill>
                  <a:schemeClr val="accent3">
                    <a:lumMod val="75000"/>
                  </a:schemeClr>
                </a:solidFill>
                <a:latin typeface="+mj-ea"/>
                <a:ea typeface="+mj-ea"/>
              </a:rPr>
              <a:t>搭建及验证</a:t>
            </a:r>
          </a:p>
        </p:txBody>
      </p:sp>
      <p:sp>
        <p:nvSpPr>
          <p:cNvPr id="2" name="文本框 1"/>
          <p:cNvSpPr txBox="1"/>
          <p:nvPr/>
        </p:nvSpPr>
        <p:spPr>
          <a:xfrm>
            <a:off x="2813010" y="1926715"/>
            <a:ext cx="5140365" cy="338554"/>
          </a:xfrm>
          <a:prstGeom prst="rect">
            <a:avLst/>
          </a:prstGeom>
          <a:noFill/>
        </p:spPr>
        <p:txBody>
          <a:bodyPr wrap="square" rtlCol="0">
            <a:spAutoFit/>
          </a:bodyPr>
          <a:lstStyle/>
          <a:p>
            <a:r>
              <a:rPr lang="zh-CN" altLang="en-US" sz="1600" dirty="0">
                <a:solidFill>
                  <a:srgbClr val="173A5A"/>
                </a:solidFill>
                <a:latin typeface="微软雅黑" panose="020B0503020204020204" pitchFamily="34" charset="-122"/>
                <a:ea typeface="微软雅黑" panose="020B0503020204020204" pitchFamily="34" charset="-122"/>
              </a:rPr>
              <a:t>有线网络初始化同步</a:t>
            </a:r>
            <a:r>
              <a:rPr lang="en-US" altLang="zh-CN" sz="1600" dirty="0">
                <a:solidFill>
                  <a:srgbClr val="173A5A"/>
                </a:solidFill>
                <a:latin typeface="微软雅黑" panose="020B0503020204020204" pitchFamily="34" charset="-122"/>
                <a:ea typeface="微软雅黑" panose="020B0503020204020204" pitchFamily="34" charset="-122"/>
              </a:rPr>
              <a:t>+</a:t>
            </a:r>
            <a:r>
              <a:rPr lang="zh-CN" altLang="en-US" sz="1600" dirty="0">
                <a:solidFill>
                  <a:srgbClr val="173A5A"/>
                </a:solidFill>
                <a:latin typeface="微软雅黑" panose="020B0503020204020204" pitchFamily="34" charset="-122"/>
                <a:ea typeface="微软雅黑" panose="020B0503020204020204" pitchFamily="34" charset="-122"/>
              </a:rPr>
              <a:t>无线网络初始化同步</a:t>
            </a:r>
          </a:p>
        </p:txBody>
      </p:sp>
      <p:sp>
        <p:nvSpPr>
          <p:cNvPr id="3" name="文本框 2"/>
          <p:cNvSpPr txBox="1"/>
          <p:nvPr/>
        </p:nvSpPr>
        <p:spPr>
          <a:xfrm>
            <a:off x="2714624" y="3895725"/>
            <a:ext cx="5955481" cy="830997"/>
          </a:xfrm>
          <a:prstGeom prst="rect">
            <a:avLst/>
          </a:prstGeom>
          <a:noFill/>
        </p:spPr>
        <p:txBody>
          <a:bodyPr wrap="square" rtlCol="0">
            <a:spAutoFit/>
          </a:bodyPr>
          <a:lstStyle/>
          <a:p>
            <a:r>
              <a:rPr lang="zh-CN" altLang="en-US" sz="1600" dirty="0">
                <a:solidFill>
                  <a:srgbClr val="173A5A"/>
                </a:solidFill>
                <a:latin typeface="微软雅黑" panose="020B0503020204020204" pitchFamily="34" charset="-122"/>
                <a:ea typeface="微软雅黑" panose="020B0503020204020204" pitchFamily="34" charset="-122"/>
              </a:rPr>
              <a:t>进行时间戳修正，使得其满足大规模节点下的性能要求</a:t>
            </a:r>
            <a:endParaRPr lang="en-US" altLang="zh-CN" sz="1600" dirty="0">
              <a:solidFill>
                <a:srgbClr val="173A5A"/>
              </a:solidFill>
              <a:latin typeface="微软雅黑" panose="020B0503020204020204" pitchFamily="34" charset="-122"/>
              <a:ea typeface="微软雅黑" panose="020B0503020204020204" pitchFamily="34" charset="-122"/>
            </a:endParaRPr>
          </a:p>
          <a:p>
            <a:endParaRPr lang="en-US" altLang="zh-CN" sz="1600" dirty="0">
              <a:solidFill>
                <a:srgbClr val="173A5A"/>
              </a:solidFill>
              <a:latin typeface="微软雅黑" panose="020B0503020204020204" pitchFamily="34" charset="-122"/>
              <a:ea typeface="微软雅黑" panose="020B0503020204020204" pitchFamily="34" charset="-122"/>
            </a:endParaRPr>
          </a:p>
          <a:p>
            <a:r>
              <a:rPr lang="zh-CN" altLang="en-US" sz="1600" dirty="0">
                <a:solidFill>
                  <a:srgbClr val="173A5A"/>
                </a:solidFill>
                <a:latin typeface="微软雅黑" panose="020B0503020204020204" pitchFamily="34" charset="-122"/>
                <a:ea typeface="微软雅黑" panose="020B0503020204020204" pitchFamily="34" charset="-122"/>
              </a:rPr>
              <a:t>保证稳定性，避免故障</a:t>
            </a:r>
          </a:p>
        </p:txBody>
      </p:sp>
      <p:sp>
        <p:nvSpPr>
          <p:cNvPr id="34" name="矩形 33">
            <a:extLst>
              <a:ext uri="{FF2B5EF4-FFF2-40B4-BE49-F238E27FC236}">
                <a16:creationId xmlns:a16="http://schemas.microsoft.com/office/drawing/2014/main" id="{789D766A-9C34-4DEB-BF76-68C91BE43DDE}"/>
              </a:ext>
            </a:extLst>
          </p:cNvPr>
          <p:cNvSpPr/>
          <p:nvPr/>
        </p:nvSpPr>
        <p:spPr>
          <a:xfrm>
            <a:off x="2377711" y="5792548"/>
            <a:ext cx="8338919" cy="885953"/>
          </a:xfrm>
          <a:prstGeom prst="rect">
            <a:avLst/>
          </a:prstGeom>
          <a:noFill/>
          <a:ln w="28575" cap="flat" cmpd="sng" algn="ctr">
            <a:solidFill>
              <a:srgbClr val="044875"/>
            </a:solidFill>
            <a:prstDash val="dash"/>
            <a:miter lim="800000"/>
          </a:ln>
          <a:effectLst/>
        </p:spPr>
        <p:txBody>
          <a:bodyPr rtlCol="0" anchor="ctr"/>
          <a:lstStyle/>
          <a:p>
            <a:pPr algn="ctr">
              <a:defRPr/>
            </a:pPr>
            <a:endParaRPr lang="zh-CN" altLang="en-US" kern="0">
              <a:solidFill>
                <a:prstClr val="white"/>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6" name="文本框 5"/>
          <p:cNvSpPr txBox="1"/>
          <p:nvPr/>
        </p:nvSpPr>
        <p:spPr>
          <a:xfrm>
            <a:off x="2813010" y="6084315"/>
            <a:ext cx="4578390" cy="338554"/>
          </a:xfrm>
          <a:prstGeom prst="rect">
            <a:avLst/>
          </a:prstGeom>
          <a:noFill/>
        </p:spPr>
        <p:txBody>
          <a:bodyPr wrap="square" rtlCol="0">
            <a:spAutoFit/>
          </a:bodyPr>
          <a:lstStyle/>
          <a:p>
            <a:r>
              <a:rPr lang="zh-CN" altLang="en-US" sz="1600" dirty="0">
                <a:solidFill>
                  <a:srgbClr val="173A5A"/>
                </a:solidFill>
                <a:latin typeface="微软雅黑" panose="020B0503020204020204" pitchFamily="34" charset="-122"/>
                <a:ea typeface="微软雅黑" panose="020B0503020204020204" pitchFamily="34" charset="-122"/>
              </a:rPr>
              <a:t>仿真验证性能</a:t>
            </a:r>
            <a:r>
              <a:rPr lang="en-US" altLang="zh-CN" sz="1600" dirty="0">
                <a:solidFill>
                  <a:srgbClr val="173A5A"/>
                </a:solidFill>
                <a:latin typeface="微软雅黑" panose="020B0503020204020204" pitchFamily="34" charset="-122"/>
                <a:ea typeface="微软雅黑" panose="020B0503020204020204" pitchFamily="34" charset="-122"/>
              </a:rPr>
              <a:t>+</a:t>
            </a:r>
            <a:r>
              <a:rPr lang="zh-CN" altLang="en-US" sz="1600" dirty="0">
                <a:solidFill>
                  <a:srgbClr val="173A5A"/>
                </a:solidFill>
                <a:latin typeface="微软雅黑" panose="020B0503020204020204" pitchFamily="34" charset="-122"/>
                <a:ea typeface="微软雅黑" panose="020B0503020204020204" pitchFamily="34" charset="-122"/>
              </a:rPr>
              <a:t>测试平台网络流量调度验证</a:t>
            </a:r>
          </a:p>
        </p:txBody>
      </p:sp>
    </p:spTree>
    <p:extLst>
      <p:ext uri="{BB962C8B-B14F-4D97-AF65-F5344CB8AC3E}">
        <p14:creationId xmlns:p14="http://schemas.microsoft.com/office/powerpoint/2010/main" val="317454729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a:extLst>
              <a:ext uri="{FF2B5EF4-FFF2-40B4-BE49-F238E27FC236}">
                <a16:creationId xmlns:a16="http://schemas.microsoft.com/office/drawing/2014/main" id="{3D98B110-8ED4-48C3-92F1-ABC2E7CE7709}"/>
              </a:ext>
            </a:extLst>
          </p:cNvPr>
          <p:cNvSpPr>
            <a:spLocks noGrp="1"/>
          </p:cNvSpPr>
          <p:nvPr>
            <p:ph type="body" sz="quarter" idx="14"/>
          </p:nvPr>
        </p:nvSpPr>
        <p:spPr>
          <a:xfrm>
            <a:off x="1075351" y="43657"/>
            <a:ext cx="9361421" cy="598488"/>
          </a:xfrm>
        </p:spPr>
        <p:txBody>
          <a:bodyPr/>
          <a:lstStyle/>
          <a:p>
            <a:r>
              <a:rPr lang="zh-CN" altLang="en-US" dirty="0"/>
              <a:t>研究内容一</a:t>
            </a:r>
            <a:r>
              <a:rPr lang="zh-CN" altLang="en-US" dirty="0" smtClean="0"/>
              <a:t>：混合架构时钟同步机制</a:t>
            </a:r>
            <a:endParaRPr lang="zh-CN" altLang="en-US" dirty="0"/>
          </a:p>
        </p:txBody>
      </p:sp>
      <p:sp>
        <p:nvSpPr>
          <p:cNvPr id="4" name="矩形: 圆角 3">
            <a:extLst>
              <a:ext uri="{FF2B5EF4-FFF2-40B4-BE49-F238E27FC236}">
                <a16:creationId xmlns:a16="http://schemas.microsoft.com/office/drawing/2014/main" id="{86C580F2-2847-47FB-BECF-79B4B0FA0E76}"/>
              </a:ext>
            </a:extLst>
          </p:cNvPr>
          <p:cNvSpPr/>
          <p:nvPr/>
        </p:nvSpPr>
        <p:spPr>
          <a:xfrm>
            <a:off x="10436772" y="43657"/>
            <a:ext cx="1608083" cy="59848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灯片编号占位符 4">
            <a:extLst>
              <a:ext uri="{FF2B5EF4-FFF2-40B4-BE49-F238E27FC236}">
                <a16:creationId xmlns:a16="http://schemas.microsoft.com/office/drawing/2014/main" id="{7B36788D-425E-4058-BAF0-146D88A34D23}"/>
              </a:ext>
            </a:extLst>
          </p:cNvPr>
          <p:cNvSpPr>
            <a:spLocks noGrp="1"/>
          </p:cNvSpPr>
          <p:nvPr>
            <p:ph type="sldNum" sz="quarter" idx="10"/>
          </p:nvPr>
        </p:nvSpPr>
        <p:spPr/>
        <p:txBody>
          <a:bodyPr/>
          <a:lstStyle/>
          <a:p>
            <a:fld id="{6C53781C-E1F6-4315-A39D-61273F2E0596}" type="slidenum">
              <a:rPr lang="zh-CN" altLang="en-US" smtClean="0"/>
              <a:pPr/>
              <a:t>11</a:t>
            </a:fld>
            <a:endParaRPr lang="zh-CN" altLang="en-US" dirty="0"/>
          </a:p>
        </p:txBody>
      </p:sp>
      <p:sp>
        <p:nvSpPr>
          <p:cNvPr id="74" name="文本框 73">
            <a:extLst>
              <a:ext uri="{FF2B5EF4-FFF2-40B4-BE49-F238E27FC236}">
                <a16:creationId xmlns:a16="http://schemas.microsoft.com/office/drawing/2014/main" id="{B695172D-0A1E-46D2-8BBC-BF2D30920C37}"/>
              </a:ext>
            </a:extLst>
          </p:cNvPr>
          <p:cNvSpPr txBox="1"/>
          <p:nvPr/>
        </p:nvSpPr>
        <p:spPr>
          <a:xfrm>
            <a:off x="2849589" y="3897900"/>
            <a:ext cx="9258767" cy="1274195"/>
          </a:xfrm>
          <a:prstGeom prst="rect">
            <a:avLst/>
          </a:prstGeom>
          <a:noFill/>
        </p:spPr>
        <p:txBody>
          <a:bodyPr wrap="square" rtlCol="0">
            <a:spAutoFit/>
          </a:bodyPr>
          <a:lstStyle/>
          <a:p>
            <a:pPr lvl="0">
              <a:lnSpc>
                <a:spcPct val="120000"/>
              </a:lnSpc>
              <a:defRPr/>
            </a:pPr>
            <a:r>
              <a:rPr lang="zh-CN" altLang="en-US" sz="1600" dirty="0">
                <a:solidFill>
                  <a:srgbClr val="173A5A"/>
                </a:solidFill>
                <a:latin typeface="微软雅黑" panose="020B0503020204020204" pitchFamily="34" charset="-122"/>
                <a:ea typeface="微软雅黑" panose="020B0503020204020204" pitchFamily="34" charset="-122"/>
              </a:rPr>
              <a:t>无线部分的初始化同步则</a:t>
            </a:r>
            <a:r>
              <a:rPr lang="zh-CN" altLang="en-US" sz="1600" dirty="0" smtClean="0">
                <a:solidFill>
                  <a:srgbClr val="173A5A"/>
                </a:solidFill>
                <a:latin typeface="微软雅黑" panose="020B0503020204020204" pitchFamily="34" charset="-122"/>
                <a:ea typeface="微软雅黑" panose="020B0503020204020204" pitchFamily="34" charset="-122"/>
              </a:rPr>
              <a:t>通过优化后的广播</a:t>
            </a:r>
            <a:r>
              <a:rPr lang="zh-CN" altLang="en-US" sz="1600" dirty="0">
                <a:solidFill>
                  <a:srgbClr val="173A5A"/>
                </a:solidFill>
                <a:latin typeface="微软雅黑" panose="020B0503020204020204" pitchFamily="34" charset="-122"/>
                <a:ea typeface="微软雅黑" panose="020B0503020204020204" pitchFamily="34" charset="-122"/>
              </a:rPr>
              <a:t>同步完成，根节点将计数</a:t>
            </a:r>
            <a:r>
              <a:rPr lang="en-US" altLang="zh-CN" sz="1600" dirty="0">
                <a:solidFill>
                  <a:srgbClr val="173A5A"/>
                </a:solidFill>
                <a:latin typeface="微软雅黑" panose="020B0503020204020204" pitchFamily="34" charset="-122"/>
                <a:ea typeface="微软雅黑" panose="020B0503020204020204" pitchFamily="34" charset="-122"/>
              </a:rPr>
              <a:t>k=0</a:t>
            </a:r>
            <a:r>
              <a:rPr lang="zh-CN" altLang="en-US" sz="1600" dirty="0">
                <a:solidFill>
                  <a:srgbClr val="173A5A"/>
                </a:solidFill>
                <a:latin typeface="微软雅黑" panose="020B0503020204020204" pitchFamily="34" charset="-122"/>
                <a:ea typeface="微软雅黑" panose="020B0503020204020204" pitchFamily="34" charset="-122"/>
              </a:rPr>
              <a:t>嵌入同步报文广播发送，接收到的节点将计数</a:t>
            </a:r>
            <a:r>
              <a:rPr lang="en-US" altLang="zh-CN" sz="1600" dirty="0">
                <a:solidFill>
                  <a:srgbClr val="173A5A"/>
                </a:solidFill>
                <a:latin typeface="微软雅黑" panose="020B0503020204020204" pitchFamily="34" charset="-122"/>
                <a:ea typeface="微软雅黑" panose="020B0503020204020204" pitchFamily="34" charset="-122"/>
              </a:rPr>
              <a:t>k</a:t>
            </a:r>
            <a:r>
              <a:rPr lang="zh-CN" altLang="en-US" sz="1600" dirty="0">
                <a:solidFill>
                  <a:srgbClr val="173A5A"/>
                </a:solidFill>
                <a:latin typeface="微软雅黑" panose="020B0503020204020204" pitchFamily="34" charset="-122"/>
                <a:ea typeface="微软雅黑" panose="020B0503020204020204" pitchFamily="34" charset="-122"/>
              </a:rPr>
              <a:t>进行</a:t>
            </a:r>
            <a:r>
              <a:rPr lang="en-US" altLang="zh-CN" sz="1600" dirty="0">
                <a:solidFill>
                  <a:srgbClr val="173A5A"/>
                </a:solidFill>
                <a:latin typeface="微软雅黑" panose="020B0503020204020204" pitchFamily="34" charset="-122"/>
                <a:ea typeface="微软雅黑" panose="020B0503020204020204" pitchFamily="34" charset="-122"/>
              </a:rPr>
              <a:t>k+1</a:t>
            </a:r>
            <a:r>
              <a:rPr lang="zh-CN" altLang="en-US" sz="1600" dirty="0">
                <a:solidFill>
                  <a:srgbClr val="173A5A"/>
                </a:solidFill>
                <a:latin typeface="微软雅黑" panose="020B0503020204020204" pitchFamily="34" charset="-122"/>
                <a:ea typeface="微软雅黑" panose="020B0503020204020204" pitchFamily="34" charset="-122"/>
              </a:rPr>
              <a:t>设定为本地级别并向下一级发送包含</a:t>
            </a:r>
            <a:r>
              <a:rPr lang="en-US" altLang="zh-CN" sz="1600" dirty="0">
                <a:solidFill>
                  <a:srgbClr val="173A5A"/>
                </a:solidFill>
                <a:latin typeface="微软雅黑" panose="020B0503020204020204" pitchFamily="34" charset="-122"/>
                <a:ea typeface="微软雅黑" panose="020B0503020204020204" pitchFamily="34" charset="-122"/>
              </a:rPr>
              <a:t>k+1</a:t>
            </a:r>
            <a:r>
              <a:rPr lang="zh-CN" altLang="en-US" sz="1600" dirty="0">
                <a:solidFill>
                  <a:srgbClr val="173A5A"/>
                </a:solidFill>
                <a:latin typeface="微软雅黑" panose="020B0503020204020204" pitchFamily="34" charset="-122"/>
                <a:ea typeface="微软雅黑" panose="020B0503020204020204" pitchFamily="34" charset="-122"/>
              </a:rPr>
              <a:t>的广播同步报文</a:t>
            </a:r>
            <a:r>
              <a:rPr lang="zh-CN" altLang="en-US" sz="1600" dirty="0" smtClean="0">
                <a:solidFill>
                  <a:srgbClr val="173A5A"/>
                </a:solidFill>
                <a:latin typeface="微软雅黑" panose="020B0503020204020204" pitchFamily="34" charset="-122"/>
                <a:ea typeface="微软雅黑" panose="020B0503020204020204" pitchFamily="34" charset="-122"/>
              </a:rPr>
              <a:t>。</a:t>
            </a:r>
            <a:endParaRPr lang="zh-CN" altLang="en-US" sz="1600" dirty="0">
              <a:solidFill>
                <a:srgbClr val="173A5A"/>
              </a:solidFill>
              <a:latin typeface="微软雅黑" panose="020B0503020204020204" pitchFamily="34" charset="-122"/>
              <a:ea typeface="微软雅黑" panose="020B0503020204020204" pitchFamily="34" charset="-122"/>
            </a:endParaRPr>
          </a:p>
          <a:p>
            <a:pPr lvl="0">
              <a:lnSpc>
                <a:spcPct val="120000"/>
              </a:lnSpc>
              <a:defRPr/>
            </a:pPr>
            <a:r>
              <a:rPr lang="zh-CN" altLang="en-US" sz="1600" dirty="0" smtClean="0">
                <a:solidFill>
                  <a:srgbClr val="173A5A"/>
                </a:solidFill>
                <a:latin typeface="微软雅黑" panose="020B0503020204020204" pitchFamily="34" charset="-122"/>
                <a:ea typeface="微软雅黑" panose="020B0503020204020204" pitchFamily="34" charset="-122"/>
              </a:rPr>
              <a:t>每次</a:t>
            </a:r>
            <a:r>
              <a:rPr lang="zh-CN" altLang="en-US" sz="1600" dirty="0">
                <a:solidFill>
                  <a:srgbClr val="173A5A"/>
                </a:solidFill>
                <a:latin typeface="微软雅黑" panose="020B0503020204020204" pitchFamily="34" charset="-122"/>
                <a:ea typeface="微软雅黑" panose="020B0503020204020204" pitchFamily="34" charset="-122"/>
              </a:rPr>
              <a:t>间隔为一个时隙。从时钟会接收到通过中间的若干个来自主时钟的参考时间戳</a:t>
            </a:r>
            <a:r>
              <a:rPr lang="en-US" altLang="zh-CN" sz="1600" dirty="0">
                <a:solidFill>
                  <a:srgbClr val="173A5A"/>
                </a:solidFill>
                <a:latin typeface="微软雅黑" panose="020B0503020204020204" pitchFamily="34" charset="-122"/>
                <a:ea typeface="微软雅黑" panose="020B0503020204020204" pitchFamily="34" charset="-122"/>
              </a:rPr>
              <a:t>G</a:t>
            </a:r>
            <a:r>
              <a:rPr lang="zh-CN" altLang="en-US" sz="1600" dirty="0">
                <a:solidFill>
                  <a:srgbClr val="173A5A"/>
                </a:solidFill>
                <a:latin typeface="微软雅黑" panose="020B0503020204020204" pitchFamily="34" charset="-122"/>
                <a:ea typeface="微软雅黑" panose="020B0503020204020204" pitchFamily="34" charset="-122"/>
              </a:rPr>
              <a:t>，并记录下本地时间</a:t>
            </a:r>
            <a:r>
              <a:rPr lang="en-US" altLang="zh-CN" sz="1600" dirty="0">
                <a:solidFill>
                  <a:srgbClr val="173A5A"/>
                </a:solidFill>
                <a:latin typeface="微软雅黑" panose="020B0503020204020204" pitchFamily="34" charset="-122"/>
                <a:ea typeface="微软雅黑" panose="020B0503020204020204" pitchFamily="34" charset="-122"/>
              </a:rPr>
              <a:t>L</a:t>
            </a:r>
            <a:r>
              <a:rPr lang="zh-CN" altLang="en-US" sz="1600" dirty="0">
                <a:solidFill>
                  <a:srgbClr val="173A5A"/>
                </a:solidFill>
                <a:latin typeface="微软雅黑" panose="020B0503020204020204" pitchFamily="34" charset="-122"/>
                <a:ea typeface="微软雅黑" panose="020B0503020204020204" pitchFamily="34" charset="-122"/>
              </a:rPr>
              <a:t>。若干组时间戳交换后通过线性回归得到频差和时钟偏差的</a:t>
            </a:r>
            <a:r>
              <a:rPr lang="zh-CN" altLang="en-US" sz="1600" dirty="0" smtClean="0">
                <a:solidFill>
                  <a:srgbClr val="173A5A"/>
                </a:solidFill>
                <a:latin typeface="微软雅黑" panose="020B0503020204020204" pitchFamily="34" charset="-122"/>
                <a:ea typeface="微软雅黑" panose="020B0503020204020204" pitchFamily="34" charset="-122"/>
              </a:rPr>
              <a:t>估计值</a:t>
            </a:r>
            <a:endParaRPr lang="en-US" altLang="zh-CN" sz="1600" dirty="0">
              <a:solidFill>
                <a:srgbClr val="173A5A"/>
              </a:solidFill>
              <a:latin typeface="微软雅黑" panose="020B0503020204020204" pitchFamily="34" charset="-122"/>
              <a:ea typeface="微软雅黑" panose="020B0503020204020204" pitchFamily="34" charset="-122"/>
            </a:endParaRPr>
          </a:p>
        </p:txBody>
      </p:sp>
      <p:sp>
        <p:nvSpPr>
          <p:cNvPr id="67" name="矩形: 圆角 66">
            <a:extLst>
              <a:ext uri="{FF2B5EF4-FFF2-40B4-BE49-F238E27FC236}">
                <a16:creationId xmlns:a16="http://schemas.microsoft.com/office/drawing/2014/main" id="{E806AF25-FE9C-475A-BA54-99CB56820A16}"/>
              </a:ext>
            </a:extLst>
          </p:cNvPr>
          <p:cNvSpPr/>
          <p:nvPr/>
        </p:nvSpPr>
        <p:spPr>
          <a:xfrm>
            <a:off x="1323012" y="4294560"/>
            <a:ext cx="1526577" cy="480877"/>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smtClean="0"/>
              <a:t>无线部分</a:t>
            </a:r>
            <a:endParaRPr lang="zh-CN" altLang="en-US" b="1" dirty="0"/>
          </a:p>
        </p:txBody>
      </p:sp>
      <p:sp>
        <p:nvSpPr>
          <p:cNvPr id="75" name="矩形: 圆角 74">
            <a:extLst>
              <a:ext uri="{FF2B5EF4-FFF2-40B4-BE49-F238E27FC236}">
                <a16:creationId xmlns:a16="http://schemas.microsoft.com/office/drawing/2014/main" id="{F50F9B52-9429-4996-95EF-3CE17DF079C3}"/>
              </a:ext>
            </a:extLst>
          </p:cNvPr>
          <p:cNvSpPr/>
          <p:nvPr/>
        </p:nvSpPr>
        <p:spPr>
          <a:xfrm>
            <a:off x="1323899" y="1948312"/>
            <a:ext cx="1526577" cy="480877"/>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smtClean="0"/>
              <a:t>有线部分</a:t>
            </a:r>
            <a:endParaRPr lang="zh-CN" altLang="en-US" b="1" dirty="0"/>
          </a:p>
        </p:txBody>
      </p:sp>
      <p:sp>
        <p:nvSpPr>
          <p:cNvPr id="81" name="文本框 80">
            <a:extLst>
              <a:ext uri="{FF2B5EF4-FFF2-40B4-BE49-F238E27FC236}">
                <a16:creationId xmlns:a16="http://schemas.microsoft.com/office/drawing/2014/main" id="{44FC8AF6-5C82-4C7C-8325-7829596379EA}"/>
              </a:ext>
            </a:extLst>
          </p:cNvPr>
          <p:cNvSpPr txBox="1"/>
          <p:nvPr/>
        </p:nvSpPr>
        <p:spPr>
          <a:xfrm>
            <a:off x="3072016" y="1075055"/>
            <a:ext cx="7438676" cy="387798"/>
          </a:xfrm>
          <a:prstGeom prst="rect">
            <a:avLst/>
          </a:prstGeom>
          <a:noFill/>
        </p:spPr>
        <p:txBody>
          <a:bodyPr wrap="square" rtlCol="0">
            <a:spAutoFit/>
          </a:bodyPr>
          <a:lstStyle/>
          <a:p>
            <a:pPr lvl="0">
              <a:lnSpc>
                <a:spcPct val="120000"/>
              </a:lnSpc>
              <a:defRPr/>
            </a:pPr>
            <a:r>
              <a:rPr lang="zh-CN" altLang="en-US" sz="1600" b="1" dirty="0">
                <a:solidFill>
                  <a:srgbClr val="173A5A"/>
                </a:solidFill>
                <a:latin typeface="微软雅黑" panose="020B0503020204020204" pitchFamily="34" charset="-122"/>
                <a:ea typeface="微软雅黑" panose="020B0503020204020204" pitchFamily="34" charset="-122"/>
              </a:rPr>
              <a:t>针对</a:t>
            </a:r>
            <a:r>
              <a:rPr lang="zh-CN" altLang="en-US" sz="1600" b="1" dirty="0" smtClean="0">
                <a:solidFill>
                  <a:srgbClr val="173A5A"/>
                </a:solidFill>
                <a:latin typeface="微软雅黑" panose="020B0503020204020204" pitchFamily="34" charset="-122"/>
                <a:ea typeface="微软雅黑" panose="020B0503020204020204" pitchFamily="34" charset="-122"/>
              </a:rPr>
              <a:t>工业异构网络的</a:t>
            </a:r>
            <a:r>
              <a:rPr lang="zh-CN" altLang="en-US" sz="1600" b="1" dirty="0">
                <a:solidFill>
                  <a:srgbClr val="173A5A"/>
                </a:solidFill>
                <a:latin typeface="微软雅黑" panose="020B0503020204020204" pitchFamily="34" charset="-122"/>
                <a:ea typeface="微软雅黑" panose="020B0503020204020204" pitchFamily="34" charset="-122"/>
              </a:rPr>
              <a:t>差异化通信需求</a:t>
            </a:r>
            <a:r>
              <a:rPr lang="zh-CN" altLang="en-US" sz="1600" b="1" dirty="0" smtClean="0">
                <a:solidFill>
                  <a:srgbClr val="173A5A"/>
                </a:solidFill>
                <a:latin typeface="微软雅黑" panose="020B0503020204020204" pitchFamily="34" charset="-122"/>
                <a:ea typeface="微软雅黑" panose="020B0503020204020204" pitchFamily="34" charset="-122"/>
              </a:rPr>
              <a:t>，设计基于混合架构的初始化同步机制</a:t>
            </a:r>
            <a:endParaRPr lang="en-US" altLang="zh-CN" sz="1600" b="1" dirty="0">
              <a:solidFill>
                <a:srgbClr val="173A5A"/>
              </a:solidFill>
              <a:latin typeface="微软雅黑" panose="020B0503020204020204" pitchFamily="34" charset="-122"/>
              <a:ea typeface="微软雅黑" panose="020B0503020204020204" pitchFamily="34" charset="-122"/>
            </a:endParaRPr>
          </a:p>
        </p:txBody>
      </p:sp>
      <p:sp>
        <p:nvSpPr>
          <p:cNvPr id="82" name="矩形: 圆角 81">
            <a:extLst>
              <a:ext uri="{FF2B5EF4-FFF2-40B4-BE49-F238E27FC236}">
                <a16:creationId xmlns:a16="http://schemas.microsoft.com/office/drawing/2014/main" id="{4ABC843E-BAAC-4E4A-B27B-388AF2742447}"/>
              </a:ext>
            </a:extLst>
          </p:cNvPr>
          <p:cNvSpPr/>
          <p:nvPr/>
        </p:nvSpPr>
        <p:spPr>
          <a:xfrm>
            <a:off x="1323012" y="1171715"/>
            <a:ext cx="1527485" cy="480877"/>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研究目标</a:t>
            </a:r>
          </a:p>
        </p:txBody>
      </p:sp>
      <p:sp>
        <p:nvSpPr>
          <p:cNvPr id="2" name="文本框 1"/>
          <p:cNvSpPr txBox="1"/>
          <p:nvPr/>
        </p:nvSpPr>
        <p:spPr>
          <a:xfrm>
            <a:off x="3028483" y="1681468"/>
            <a:ext cx="8579045" cy="1569660"/>
          </a:xfrm>
          <a:prstGeom prst="rect">
            <a:avLst/>
          </a:prstGeom>
          <a:noFill/>
        </p:spPr>
        <p:txBody>
          <a:bodyPr wrap="square" rtlCol="0">
            <a:spAutoFit/>
          </a:bodyPr>
          <a:lstStyle/>
          <a:p>
            <a:r>
              <a:rPr lang="zh-CN" altLang="en-US" sz="1600" dirty="0">
                <a:solidFill>
                  <a:srgbClr val="173A5A"/>
                </a:solidFill>
                <a:latin typeface="微软雅黑" panose="020B0503020204020204" pitchFamily="34" charset="-122"/>
                <a:ea typeface="微软雅黑" panose="020B0503020204020204" pitchFamily="34" charset="-122"/>
              </a:rPr>
              <a:t>有线部分的初始化同步</a:t>
            </a:r>
            <a:r>
              <a:rPr lang="zh-CN" altLang="en-US" sz="1600" dirty="0" smtClean="0">
                <a:solidFill>
                  <a:srgbClr val="173A5A"/>
                </a:solidFill>
                <a:latin typeface="微软雅黑" panose="020B0503020204020204" pitchFamily="34" charset="-122"/>
                <a:ea typeface="微软雅黑" panose="020B0503020204020204" pitchFamily="34" charset="-122"/>
              </a:rPr>
              <a:t>采取</a:t>
            </a:r>
            <a:r>
              <a:rPr lang="en-US" altLang="zh-CN" sz="1600" dirty="0" smtClean="0">
                <a:solidFill>
                  <a:srgbClr val="173A5A"/>
                </a:solidFill>
                <a:latin typeface="微软雅黑" panose="020B0503020204020204" pitchFamily="34" charset="-122"/>
                <a:ea typeface="微软雅黑" panose="020B0503020204020204" pitchFamily="34" charset="-122"/>
              </a:rPr>
              <a:t>GPTP</a:t>
            </a:r>
            <a:r>
              <a:rPr lang="zh-CN" altLang="en-US" sz="1600" dirty="0" smtClean="0">
                <a:solidFill>
                  <a:srgbClr val="173A5A"/>
                </a:solidFill>
                <a:latin typeface="微软雅黑" panose="020B0503020204020204" pitchFamily="34" charset="-122"/>
                <a:ea typeface="微软雅黑" panose="020B0503020204020204" pitchFamily="34" charset="-122"/>
              </a:rPr>
              <a:t>同步</a:t>
            </a:r>
            <a:r>
              <a:rPr lang="zh-CN" altLang="en-US" sz="1600" dirty="0">
                <a:solidFill>
                  <a:srgbClr val="173A5A"/>
                </a:solidFill>
                <a:latin typeface="微软雅黑" panose="020B0503020204020204" pitchFamily="34" charset="-122"/>
                <a:ea typeface="微软雅黑" panose="020B0503020204020204" pitchFamily="34" charset="-122"/>
              </a:rPr>
              <a:t>方案</a:t>
            </a:r>
            <a:endParaRPr lang="en-US" altLang="zh-CN" sz="1600" dirty="0">
              <a:solidFill>
                <a:srgbClr val="173A5A"/>
              </a:solidFill>
              <a:latin typeface="微软雅黑" panose="020B0503020204020204" pitchFamily="34" charset="-122"/>
              <a:ea typeface="微软雅黑" panose="020B0503020204020204" pitchFamily="34" charset="-122"/>
            </a:endParaRPr>
          </a:p>
          <a:p>
            <a:r>
              <a:rPr lang="en-US" altLang="zh-CN" sz="1600" dirty="0" smtClean="0">
                <a:solidFill>
                  <a:srgbClr val="173A5A"/>
                </a:solidFill>
                <a:latin typeface="微软雅黑" panose="020B0503020204020204" pitchFamily="34" charset="-122"/>
                <a:ea typeface="微软雅黑" panose="020B0503020204020204" pitchFamily="34" charset="-122"/>
              </a:rPr>
              <a:t>GPTP</a:t>
            </a:r>
            <a:r>
              <a:rPr lang="zh-CN" altLang="en-US" sz="1600" dirty="0" smtClean="0">
                <a:solidFill>
                  <a:srgbClr val="173A5A"/>
                </a:solidFill>
                <a:latin typeface="微软雅黑" panose="020B0503020204020204" pitchFamily="34" charset="-122"/>
                <a:ea typeface="微软雅黑" panose="020B0503020204020204" pitchFamily="34" charset="-122"/>
              </a:rPr>
              <a:t>定义</a:t>
            </a:r>
            <a:r>
              <a:rPr lang="zh-CN" altLang="en-US" sz="1600" dirty="0">
                <a:solidFill>
                  <a:srgbClr val="173A5A"/>
                </a:solidFill>
                <a:latin typeface="微软雅黑" panose="020B0503020204020204" pitchFamily="34" charset="-122"/>
                <a:ea typeface="微软雅黑" panose="020B0503020204020204" pitchFamily="34" charset="-122"/>
              </a:rPr>
              <a:t>了两种类型的时间感知系统 </a:t>
            </a:r>
            <a:r>
              <a:rPr lang="en-US" altLang="zh-CN" sz="1600" dirty="0">
                <a:solidFill>
                  <a:srgbClr val="173A5A"/>
                </a:solidFill>
                <a:latin typeface="微软雅黑" panose="020B0503020204020204" pitchFamily="34" charset="-122"/>
                <a:ea typeface="微软雅黑" panose="020B0503020204020204" pitchFamily="34" charset="-122"/>
              </a:rPr>
              <a:t>(TAS)</a:t>
            </a:r>
            <a:r>
              <a:rPr lang="zh-CN" altLang="en-US" sz="1600" dirty="0">
                <a:solidFill>
                  <a:srgbClr val="173A5A"/>
                </a:solidFill>
                <a:latin typeface="微软雅黑" panose="020B0503020204020204" pitchFamily="34" charset="-122"/>
                <a:ea typeface="微软雅黑" panose="020B0503020204020204" pitchFamily="34" charset="-122"/>
              </a:rPr>
              <a:t>，它们是时间感知终端站 </a:t>
            </a:r>
            <a:r>
              <a:rPr lang="en-US" altLang="zh-CN" sz="1600" dirty="0">
                <a:solidFill>
                  <a:srgbClr val="173A5A"/>
                </a:solidFill>
                <a:latin typeface="微软雅黑" panose="020B0503020204020204" pitchFamily="34" charset="-122"/>
                <a:ea typeface="微软雅黑" panose="020B0503020204020204" pitchFamily="34" charset="-122"/>
              </a:rPr>
              <a:t>(TAE) </a:t>
            </a:r>
            <a:r>
              <a:rPr lang="zh-CN" altLang="en-US" sz="1600" dirty="0">
                <a:solidFill>
                  <a:srgbClr val="173A5A"/>
                </a:solidFill>
                <a:latin typeface="微软雅黑" panose="020B0503020204020204" pitchFamily="34" charset="-122"/>
                <a:ea typeface="微软雅黑" panose="020B0503020204020204" pitchFamily="34" charset="-122"/>
              </a:rPr>
              <a:t>和时间感知桥 </a:t>
            </a:r>
            <a:r>
              <a:rPr lang="en-US" altLang="zh-CN" sz="1600" dirty="0">
                <a:solidFill>
                  <a:srgbClr val="173A5A"/>
                </a:solidFill>
                <a:latin typeface="微软雅黑" panose="020B0503020204020204" pitchFamily="34" charset="-122"/>
                <a:ea typeface="微软雅黑" panose="020B0503020204020204" pitchFamily="34" charset="-122"/>
              </a:rPr>
              <a:t>(TAB)</a:t>
            </a:r>
            <a:r>
              <a:rPr lang="zh-CN" altLang="en-US" sz="1600" dirty="0">
                <a:solidFill>
                  <a:srgbClr val="173A5A"/>
                </a:solidFill>
                <a:latin typeface="微软雅黑" panose="020B0503020204020204" pitchFamily="34" charset="-122"/>
                <a:ea typeface="微软雅黑" panose="020B0503020204020204" pitchFamily="34" charset="-122"/>
              </a:rPr>
              <a:t>。 </a:t>
            </a:r>
            <a:r>
              <a:rPr lang="en-US" altLang="zh-CN" sz="1600" dirty="0">
                <a:solidFill>
                  <a:srgbClr val="173A5A"/>
                </a:solidFill>
                <a:latin typeface="微软雅黑" panose="020B0503020204020204" pitchFamily="34" charset="-122"/>
                <a:ea typeface="微软雅黑" panose="020B0503020204020204" pitchFamily="34" charset="-122"/>
              </a:rPr>
              <a:t>TAS </a:t>
            </a:r>
            <a:r>
              <a:rPr lang="zh-CN" altLang="en-US" sz="1600" dirty="0">
                <a:solidFill>
                  <a:srgbClr val="173A5A"/>
                </a:solidFill>
                <a:latin typeface="微软雅黑" panose="020B0503020204020204" pitchFamily="34" charset="-122"/>
                <a:ea typeface="微软雅黑" panose="020B0503020204020204" pitchFamily="34" charset="-122"/>
              </a:rPr>
              <a:t>可以是从属实体或主实体。 每个时域只有一个主实体。 此外，在 </a:t>
            </a:r>
            <a:r>
              <a:rPr lang="en-US" altLang="zh-CN" sz="1600" dirty="0" smtClean="0">
                <a:solidFill>
                  <a:srgbClr val="173A5A"/>
                </a:solidFill>
                <a:latin typeface="微软雅黑" panose="020B0503020204020204" pitchFamily="34" charset="-122"/>
                <a:ea typeface="微软雅黑" panose="020B0503020204020204" pitchFamily="34" charset="-122"/>
              </a:rPr>
              <a:t>GPTP</a:t>
            </a:r>
            <a:r>
              <a:rPr lang="zh-CN" altLang="en-US" sz="1600" dirty="0" smtClean="0">
                <a:solidFill>
                  <a:srgbClr val="173A5A"/>
                </a:solidFill>
                <a:latin typeface="微软雅黑" panose="020B0503020204020204" pitchFamily="34" charset="-122"/>
                <a:ea typeface="微软雅黑" panose="020B0503020204020204" pitchFamily="34" charset="-122"/>
              </a:rPr>
              <a:t>范围</a:t>
            </a:r>
            <a:r>
              <a:rPr lang="zh-CN" altLang="en-US" sz="1600" dirty="0">
                <a:solidFill>
                  <a:srgbClr val="173A5A"/>
                </a:solidFill>
                <a:latin typeface="微软雅黑" panose="020B0503020204020204" pitchFamily="34" charset="-122"/>
                <a:ea typeface="微软雅黑" panose="020B0503020204020204" pitchFamily="34" charset="-122"/>
              </a:rPr>
              <a:t>内称为大师 </a:t>
            </a:r>
            <a:r>
              <a:rPr lang="en-US" altLang="zh-CN" sz="1600" dirty="0">
                <a:solidFill>
                  <a:srgbClr val="173A5A"/>
                </a:solidFill>
                <a:latin typeface="微软雅黑" panose="020B0503020204020204" pitchFamily="34" charset="-122"/>
                <a:ea typeface="微软雅黑" panose="020B0503020204020204" pitchFamily="34" charset="-122"/>
              </a:rPr>
              <a:t>(GM) </a:t>
            </a:r>
            <a:r>
              <a:rPr lang="zh-CN" altLang="en-US" sz="1600" dirty="0">
                <a:solidFill>
                  <a:srgbClr val="173A5A"/>
                </a:solidFill>
                <a:latin typeface="微软雅黑" panose="020B0503020204020204" pitchFamily="34" charset="-122"/>
                <a:ea typeface="微软雅黑" panose="020B0503020204020204" pitchFamily="34" charset="-122"/>
              </a:rPr>
              <a:t>的主实体充当时间感知网络 </a:t>
            </a:r>
            <a:r>
              <a:rPr lang="en-US" altLang="zh-CN" sz="1600" dirty="0">
                <a:solidFill>
                  <a:srgbClr val="173A5A"/>
                </a:solidFill>
                <a:latin typeface="微软雅黑" panose="020B0503020204020204" pitchFamily="34" charset="-122"/>
                <a:ea typeface="微软雅黑" panose="020B0503020204020204" pitchFamily="34" charset="-122"/>
              </a:rPr>
              <a:t>(TAN) </a:t>
            </a:r>
            <a:r>
              <a:rPr lang="zh-CN" altLang="en-US" sz="1600" dirty="0">
                <a:solidFill>
                  <a:srgbClr val="173A5A"/>
                </a:solidFill>
                <a:latin typeface="微软雅黑" panose="020B0503020204020204" pitchFamily="34" charset="-122"/>
                <a:ea typeface="微软雅黑" panose="020B0503020204020204" pitchFamily="34" charset="-122"/>
              </a:rPr>
              <a:t>内所有从属实体的参考时间源。 </a:t>
            </a:r>
            <a:r>
              <a:rPr lang="en-US" altLang="zh-CN" sz="1600" dirty="0">
                <a:solidFill>
                  <a:srgbClr val="173A5A"/>
                </a:solidFill>
                <a:latin typeface="微软雅黑" panose="020B0503020204020204" pitchFamily="34" charset="-122"/>
                <a:ea typeface="微软雅黑" panose="020B0503020204020204" pitchFamily="34" charset="-122"/>
              </a:rPr>
              <a:t>TAN </a:t>
            </a:r>
            <a:r>
              <a:rPr lang="zh-CN" altLang="en-US" sz="1600" dirty="0">
                <a:solidFill>
                  <a:srgbClr val="173A5A"/>
                </a:solidFill>
                <a:latin typeface="微软雅黑" panose="020B0503020204020204" pitchFamily="34" charset="-122"/>
                <a:ea typeface="微软雅黑" panose="020B0503020204020204" pitchFamily="34" charset="-122"/>
              </a:rPr>
              <a:t>与一个或多个时域相关联。 因此，</a:t>
            </a:r>
            <a:r>
              <a:rPr lang="en-US" altLang="zh-CN" sz="1600" dirty="0">
                <a:solidFill>
                  <a:srgbClr val="173A5A"/>
                </a:solidFill>
                <a:latin typeface="微软雅黑" panose="020B0503020204020204" pitchFamily="34" charset="-122"/>
                <a:ea typeface="微软雅黑" panose="020B0503020204020204" pitchFamily="34" charset="-122"/>
              </a:rPr>
              <a:t>TAS </a:t>
            </a:r>
            <a:r>
              <a:rPr lang="zh-CN" altLang="en-US" sz="1600" dirty="0">
                <a:solidFill>
                  <a:srgbClr val="173A5A"/>
                </a:solidFill>
                <a:latin typeface="微软雅黑" panose="020B0503020204020204" pitchFamily="34" charset="-122"/>
                <a:ea typeface="微软雅黑" panose="020B0503020204020204" pitchFamily="34" charset="-122"/>
              </a:rPr>
              <a:t>可以同时成为不同时域的成员。</a:t>
            </a:r>
          </a:p>
          <a:p>
            <a:r>
              <a:rPr lang="zh-CN" altLang="en-US" sz="1600" dirty="0">
                <a:solidFill>
                  <a:srgbClr val="173A5A"/>
                </a:solidFill>
                <a:latin typeface="微软雅黑" panose="020B0503020204020204" pitchFamily="34" charset="-122"/>
                <a:ea typeface="微软雅黑" panose="020B0503020204020204" pitchFamily="34" charset="-122"/>
              </a:rPr>
              <a:t>因此混合架构中的无线网络部分可以</a:t>
            </a:r>
            <a:r>
              <a:rPr lang="zh-CN" altLang="en-US" sz="1600" dirty="0" smtClean="0">
                <a:solidFill>
                  <a:srgbClr val="173A5A"/>
                </a:solidFill>
                <a:latin typeface="微软雅黑" panose="020B0503020204020204" pitchFamily="34" charset="-122"/>
                <a:ea typeface="微软雅黑" panose="020B0503020204020204" pitchFamily="34" charset="-122"/>
              </a:rPr>
              <a:t>视为</a:t>
            </a:r>
            <a:r>
              <a:rPr lang="en-US" altLang="zh-CN" sz="1600" dirty="0" smtClean="0">
                <a:solidFill>
                  <a:srgbClr val="173A5A"/>
                </a:solidFill>
                <a:latin typeface="微软雅黑" panose="020B0503020204020204" pitchFamily="34" charset="-122"/>
                <a:ea typeface="微软雅黑" panose="020B0503020204020204" pitchFamily="34" charset="-122"/>
              </a:rPr>
              <a:t>GPTP</a:t>
            </a:r>
            <a:r>
              <a:rPr lang="zh-CN" altLang="en-US" sz="1600" dirty="0" smtClean="0">
                <a:solidFill>
                  <a:srgbClr val="173A5A"/>
                </a:solidFill>
                <a:latin typeface="微软雅黑" panose="020B0503020204020204" pitchFamily="34" charset="-122"/>
                <a:ea typeface="微软雅黑" panose="020B0503020204020204" pitchFamily="34" charset="-122"/>
              </a:rPr>
              <a:t>中</a:t>
            </a:r>
            <a:r>
              <a:rPr lang="zh-CN" altLang="en-US" sz="1600" dirty="0">
                <a:solidFill>
                  <a:srgbClr val="173A5A"/>
                </a:solidFill>
                <a:latin typeface="微软雅黑" panose="020B0503020204020204" pitchFamily="34" charset="-122"/>
                <a:ea typeface="微软雅黑" panose="020B0503020204020204" pitchFamily="34" charset="-122"/>
              </a:rPr>
              <a:t>的一个单独的时域存在</a:t>
            </a:r>
          </a:p>
        </p:txBody>
      </p:sp>
      <p:pic>
        <p:nvPicPr>
          <p:cNvPr id="6" name="图片 5"/>
          <p:cNvPicPr>
            <a:picLocks noChangeAspect="1"/>
          </p:cNvPicPr>
          <p:nvPr/>
        </p:nvPicPr>
        <p:blipFill>
          <a:blip r:embed="rId2"/>
          <a:stretch>
            <a:fillRect/>
          </a:stretch>
        </p:blipFill>
        <p:spPr>
          <a:xfrm>
            <a:off x="4833966" y="5499779"/>
            <a:ext cx="3914775" cy="638175"/>
          </a:xfrm>
          <a:prstGeom prst="rect">
            <a:avLst/>
          </a:prstGeom>
        </p:spPr>
      </p:pic>
    </p:spTree>
    <p:extLst>
      <p:ext uri="{BB962C8B-B14F-4D97-AF65-F5344CB8AC3E}">
        <p14:creationId xmlns:p14="http://schemas.microsoft.com/office/powerpoint/2010/main" val="205487031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a:extLst>
              <a:ext uri="{FF2B5EF4-FFF2-40B4-BE49-F238E27FC236}">
                <a16:creationId xmlns:a16="http://schemas.microsoft.com/office/drawing/2014/main" id="{3D98B110-8ED4-48C3-92F1-ABC2E7CE7709}"/>
              </a:ext>
            </a:extLst>
          </p:cNvPr>
          <p:cNvSpPr>
            <a:spLocks noGrp="1"/>
          </p:cNvSpPr>
          <p:nvPr>
            <p:ph type="body" sz="quarter" idx="14"/>
          </p:nvPr>
        </p:nvSpPr>
        <p:spPr>
          <a:xfrm>
            <a:off x="1075351" y="43657"/>
            <a:ext cx="9023242" cy="598488"/>
          </a:xfrm>
        </p:spPr>
        <p:txBody>
          <a:bodyPr/>
          <a:lstStyle/>
          <a:p>
            <a:r>
              <a:rPr lang="zh-CN" altLang="en-US" dirty="0"/>
              <a:t>研究内容二</a:t>
            </a:r>
            <a:r>
              <a:rPr lang="zh-CN" altLang="en-US" dirty="0" smtClean="0"/>
              <a:t>：累积误差补偿与校验更新</a:t>
            </a:r>
            <a:endParaRPr lang="zh-CN" altLang="en-US" dirty="0"/>
          </a:p>
        </p:txBody>
      </p:sp>
      <p:sp>
        <p:nvSpPr>
          <p:cNvPr id="4" name="矩形: 圆角 3">
            <a:extLst>
              <a:ext uri="{FF2B5EF4-FFF2-40B4-BE49-F238E27FC236}">
                <a16:creationId xmlns:a16="http://schemas.microsoft.com/office/drawing/2014/main" id="{86C580F2-2847-47FB-BECF-79B4B0FA0E76}"/>
              </a:ext>
            </a:extLst>
          </p:cNvPr>
          <p:cNvSpPr/>
          <p:nvPr/>
        </p:nvSpPr>
        <p:spPr>
          <a:xfrm>
            <a:off x="10436772" y="43657"/>
            <a:ext cx="1608083" cy="59848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文本框 89">
            <a:extLst>
              <a:ext uri="{FF2B5EF4-FFF2-40B4-BE49-F238E27FC236}">
                <a16:creationId xmlns:a16="http://schemas.microsoft.com/office/drawing/2014/main" id="{D8C64653-EEDC-4B3C-9520-48B7C0715DA6}"/>
              </a:ext>
            </a:extLst>
          </p:cNvPr>
          <p:cNvSpPr txBox="1"/>
          <p:nvPr/>
        </p:nvSpPr>
        <p:spPr>
          <a:xfrm>
            <a:off x="2877687" y="1122740"/>
            <a:ext cx="8363126" cy="412421"/>
          </a:xfrm>
          <a:prstGeom prst="rect">
            <a:avLst/>
          </a:prstGeom>
          <a:noFill/>
        </p:spPr>
        <p:txBody>
          <a:bodyPr wrap="square" rtlCol="0">
            <a:spAutoFit/>
          </a:bodyPr>
          <a:lstStyle/>
          <a:p>
            <a:pPr algn="just">
              <a:lnSpc>
                <a:spcPct val="130000"/>
              </a:lnSpc>
              <a:defRPr/>
            </a:pPr>
            <a:r>
              <a:rPr lang="zh-CN" altLang="en-US" sz="1600" b="1" dirty="0" smtClean="0">
                <a:solidFill>
                  <a:srgbClr val="173A5A"/>
                </a:solidFill>
                <a:latin typeface="微软雅黑" panose="020B0503020204020204" pitchFamily="34" charset="-122"/>
                <a:ea typeface="微软雅黑" panose="020B0503020204020204" pitchFamily="34" charset="-122"/>
              </a:rPr>
              <a:t>针对大规模网络存在的累积误差问题进行分析与补偿</a:t>
            </a:r>
            <a:endParaRPr lang="zh-CN" altLang="en-US" sz="1600" b="1" dirty="0">
              <a:solidFill>
                <a:srgbClr val="173A5A"/>
              </a:solidFill>
              <a:latin typeface="微软雅黑" panose="020B0503020204020204" pitchFamily="34" charset="-122"/>
              <a:ea typeface="微软雅黑" panose="020B0503020204020204" pitchFamily="34" charset="-122"/>
            </a:endParaRPr>
          </a:p>
        </p:txBody>
      </p:sp>
      <p:sp>
        <p:nvSpPr>
          <p:cNvPr id="92" name="矩形: 圆角 91">
            <a:extLst>
              <a:ext uri="{FF2B5EF4-FFF2-40B4-BE49-F238E27FC236}">
                <a16:creationId xmlns:a16="http://schemas.microsoft.com/office/drawing/2014/main" id="{FDB686DE-0992-47A6-BF54-DF4D21AAB13A}"/>
              </a:ext>
            </a:extLst>
          </p:cNvPr>
          <p:cNvSpPr/>
          <p:nvPr/>
        </p:nvSpPr>
        <p:spPr>
          <a:xfrm>
            <a:off x="991416" y="1141570"/>
            <a:ext cx="1527485" cy="480877"/>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研究目标</a:t>
            </a:r>
          </a:p>
        </p:txBody>
      </p:sp>
      <p:sp>
        <p:nvSpPr>
          <p:cNvPr id="94" name="矩形: 圆角 93">
            <a:extLst>
              <a:ext uri="{FF2B5EF4-FFF2-40B4-BE49-F238E27FC236}">
                <a16:creationId xmlns:a16="http://schemas.microsoft.com/office/drawing/2014/main" id="{E26DC98A-50C6-4C50-AB93-78F49A4AE718}"/>
              </a:ext>
            </a:extLst>
          </p:cNvPr>
          <p:cNvSpPr/>
          <p:nvPr/>
        </p:nvSpPr>
        <p:spPr>
          <a:xfrm>
            <a:off x="992324" y="1962153"/>
            <a:ext cx="1526577" cy="480877"/>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smtClean="0"/>
              <a:t>误差来源</a:t>
            </a:r>
            <a:endParaRPr lang="zh-CN" altLang="en-US" b="1" dirty="0"/>
          </a:p>
        </p:txBody>
      </p:sp>
      <p:sp>
        <p:nvSpPr>
          <p:cNvPr id="102" name="文本框 101">
            <a:extLst>
              <a:ext uri="{FF2B5EF4-FFF2-40B4-BE49-F238E27FC236}">
                <a16:creationId xmlns:a16="http://schemas.microsoft.com/office/drawing/2014/main" id="{514D614D-7809-4F64-A5FE-FD08AF59FC2D}"/>
              </a:ext>
            </a:extLst>
          </p:cNvPr>
          <p:cNvSpPr txBox="1"/>
          <p:nvPr/>
        </p:nvSpPr>
        <p:spPr>
          <a:xfrm>
            <a:off x="2740420" y="2033314"/>
            <a:ext cx="3698480" cy="338554"/>
          </a:xfrm>
          <a:prstGeom prst="rect">
            <a:avLst/>
          </a:prstGeom>
          <a:noFill/>
        </p:spPr>
        <p:txBody>
          <a:bodyPr wrap="square" rtlCol="0">
            <a:spAutoFit/>
          </a:bodyPr>
          <a:lstStyle/>
          <a:p>
            <a:pPr marL="285750" indent="-285750">
              <a:buFont typeface="Arial" panose="020B0604020202020204" pitchFamily="34" charset="0"/>
              <a:buChar char="•"/>
            </a:pPr>
            <a:r>
              <a:rPr lang="zh-CN" altLang="en-US" sz="1600" b="1" dirty="0" smtClean="0">
                <a:solidFill>
                  <a:srgbClr val="173A5A"/>
                </a:solidFill>
              </a:rPr>
              <a:t>同步误差随着跳数增加不断累积</a:t>
            </a:r>
            <a:endParaRPr lang="zh-CN" altLang="en-US" sz="1600" b="1" dirty="0">
              <a:solidFill>
                <a:srgbClr val="173A5A"/>
              </a:solidFill>
            </a:endParaRPr>
          </a:p>
        </p:txBody>
      </p:sp>
      <p:sp>
        <p:nvSpPr>
          <p:cNvPr id="104" name="文本框 103">
            <a:extLst>
              <a:ext uri="{FF2B5EF4-FFF2-40B4-BE49-F238E27FC236}">
                <a16:creationId xmlns:a16="http://schemas.microsoft.com/office/drawing/2014/main" id="{434B8001-9ED5-4AB4-BD43-A8306D1BA3FA}"/>
              </a:ext>
            </a:extLst>
          </p:cNvPr>
          <p:cNvSpPr txBox="1"/>
          <p:nvPr/>
        </p:nvSpPr>
        <p:spPr>
          <a:xfrm>
            <a:off x="6767721" y="1986938"/>
            <a:ext cx="2785854" cy="338554"/>
          </a:xfrm>
          <a:prstGeom prst="rect">
            <a:avLst/>
          </a:prstGeom>
          <a:noFill/>
        </p:spPr>
        <p:txBody>
          <a:bodyPr wrap="square" rtlCol="0">
            <a:spAutoFit/>
          </a:bodyPr>
          <a:lstStyle/>
          <a:p>
            <a:pPr marL="285750" indent="-285750">
              <a:buFont typeface="Arial" panose="020B0604020202020204" pitchFamily="34" charset="0"/>
              <a:buChar char="•"/>
            </a:pPr>
            <a:r>
              <a:rPr lang="zh-CN" altLang="en-US" sz="1600" b="1" dirty="0" smtClean="0">
                <a:solidFill>
                  <a:srgbClr val="173A5A"/>
                </a:solidFill>
              </a:rPr>
              <a:t>时隙长度影响端到端延迟</a:t>
            </a:r>
            <a:endParaRPr lang="zh-CN" altLang="en-US" sz="1600" b="1" dirty="0">
              <a:solidFill>
                <a:srgbClr val="173A5A"/>
              </a:solidFill>
            </a:endParaRPr>
          </a:p>
        </p:txBody>
      </p:sp>
      <p:sp>
        <p:nvSpPr>
          <p:cNvPr id="106" name="矩形: 圆角 105">
            <a:extLst>
              <a:ext uri="{FF2B5EF4-FFF2-40B4-BE49-F238E27FC236}">
                <a16:creationId xmlns:a16="http://schemas.microsoft.com/office/drawing/2014/main" id="{B4724641-6662-4423-84CE-F45B7ECAF837}"/>
              </a:ext>
            </a:extLst>
          </p:cNvPr>
          <p:cNvSpPr/>
          <p:nvPr/>
        </p:nvSpPr>
        <p:spPr>
          <a:xfrm>
            <a:off x="992324" y="2870584"/>
            <a:ext cx="1526577" cy="480877"/>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研究思想</a:t>
            </a:r>
          </a:p>
        </p:txBody>
      </p:sp>
      <p:sp>
        <p:nvSpPr>
          <p:cNvPr id="123" name="矩形: 圆角 122">
            <a:extLst>
              <a:ext uri="{FF2B5EF4-FFF2-40B4-BE49-F238E27FC236}">
                <a16:creationId xmlns:a16="http://schemas.microsoft.com/office/drawing/2014/main" id="{4F164348-6E38-43D2-8DEC-C6251EBFC0C2}"/>
              </a:ext>
            </a:extLst>
          </p:cNvPr>
          <p:cNvSpPr/>
          <p:nvPr/>
        </p:nvSpPr>
        <p:spPr>
          <a:xfrm>
            <a:off x="992324" y="4032755"/>
            <a:ext cx="1526577" cy="480877"/>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smtClean="0"/>
              <a:t>时间戳</a:t>
            </a:r>
            <a:endParaRPr lang="zh-CN" altLang="en-US" b="1" dirty="0"/>
          </a:p>
        </p:txBody>
      </p:sp>
      <p:sp>
        <p:nvSpPr>
          <p:cNvPr id="26" name="文本框 25">
            <a:extLst>
              <a:ext uri="{FF2B5EF4-FFF2-40B4-BE49-F238E27FC236}">
                <a16:creationId xmlns:a16="http://schemas.microsoft.com/office/drawing/2014/main" id="{514D614D-7809-4F64-A5FE-FD08AF59FC2D}"/>
              </a:ext>
            </a:extLst>
          </p:cNvPr>
          <p:cNvSpPr txBox="1"/>
          <p:nvPr/>
        </p:nvSpPr>
        <p:spPr>
          <a:xfrm>
            <a:off x="2755267" y="2901582"/>
            <a:ext cx="3698480" cy="338554"/>
          </a:xfrm>
          <a:prstGeom prst="rect">
            <a:avLst/>
          </a:prstGeom>
          <a:noFill/>
        </p:spPr>
        <p:txBody>
          <a:bodyPr wrap="square" rtlCol="0">
            <a:spAutoFit/>
          </a:bodyPr>
          <a:lstStyle/>
          <a:p>
            <a:pPr marL="285750" indent="-285750">
              <a:buFont typeface="Arial" panose="020B0604020202020204" pitchFamily="34" charset="0"/>
              <a:buChar char="•"/>
            </a:pPr>
            <a:r>
              <a:rPr lang="zh-CN" altLang="en-US" sz="1600" b="1" dirty="0" smtClean="0">
                <a:solidFill>
                  <a:srgbClr val="173A5A"/>
                </a:solidFill>
              </a:rPr>
              <a:t>补偿时间戳</a:t>
            </a:r>
            <a:endParaRPr lang="zh-CN" altLang="en-US" sz="1600" b="1" dirty="0">
              <a:solidFill>
                <a:srgbClr val="173A5A"/>
              </a:solidFill>
            </a:endParaRPr>
          </a:p>
        </p:txBody>
      </p:sp>
      <p:sp>
        <p:nvSpPr>
          <p:cNvPr id="27" name="文本框 26">
            <a:extLst>
              <a:ext uri="{FF2B5EF4-FFF2-40B4-BE49-F238E27FC236}">
                <a16:creationId xmlns:a16="http://schemas.microsoft.com/office/drawing/2014/main" id="{514D614D-7809-4F64-A5FE-FD08AF59FC2D}"/>
              </a:ext>
            </a:extLst>
          </p:cNvPr>
          <p:cNvSpPr txBox="1"/>
          <p:nvPr/>
        </p:nvSpPr>
        <p:spPr>
          <a:xfrm>
            <a:off x="6781189" y="2800909"/>
            <a:ext cx="3698480" cy="338554"/>
          </a:xfrm>
          <a:prstGeom prst="rect">
            <a:avLst/>
          </a:prstGeom>
          <a:noFill/>
        </p:spPr>
        <p:txBody>
          <a:bodyPr wrap="square" rtlCol="0">
            <a:spAutoFit/>
          </a:bodyPr>
          <a:lstStyle/>
          <a:p>
            <a:pPr marL="285750" indent="-285750">
              <a:buFont typeface="Arial" panose="020B0604020202020204" pitchFamily="34" charset="0"/>
              <a:buChar char="•"/>
            </a:pPr>
            <a:r>
              <a:rPr lang="zh-CN" altLang="en-US" sz="1600" b="1" dirty="0" smtClean="0">
                <a:solidFill>
                  <a:srgbClr val="173A5A"/>
                </a:solidFill>
              </a:rPr>
              <a:t>调整载波间隔</a:t>
            </a:r>
            <a:endParaRPr lang="zh-CN" altLang="en-US" sz="1600" b="1" dirty="0">
              <a:solidFill>
                <a:srgbClr val="173A5A"/>
              </a:solidFill>
            </a:endParaRPr>
          </a:p>
        </p:txBody>
      </p:sp>
      <p:pic>
        <p:nvPicPr>
          <p:cNvPr id="2" name="图片 1"/>
          <p:cNvPicPr>
            <a:picLocks noChangeAspect="1"/>
          </p:cNvPicPr>
          <p:nvPr/>
        </p:nvPicPr>
        <p:blipFill>
          <a:blip r:embed="rId2"/>
          <a:stretch>
            <a:fillRect/>
          </a:stretch>
        </p:blipFill>
        <p:spPr>
          <a:xfrm>
            <a:off x="6781189" y="3240136"/>
            <a:ext cx="3097943" cy="3166087"/>
          </a:xfrm>
          <a:prstGeom prst="rect">
            <a:avLst/>
          </a:prstGeom>
        </p:spPr>
      </p:pic>
      <p:sp>
        <p:nvSpPr>
          <p:cNvPr id="6" name="文本框 5"/>
          <p:cNvSpPr txBox="1"/>
          <p:nvPr/>
        </p:nvSpPr>
        <p:spPr>
          <a:xfrm>
            <a:off x="3076575" y="4619625"/>
            <a:ext cx="2819400" cy="876300"/>
          </a:xfrm>
          <a:prstGeom prst="rect">
            <a:avLst/>
          </a:prstGeom>
          <a:noFill/>
        </p:spPr>
        <p:txBody>
          <a:bodyPr wrap="square" rtlCol="0">
            <a:spAutoFit/>
          </a:bodyPr>
          <a:lstStyle/>
          <a:p>
            <a:endParaRPr lang="zh-CN" altLang="en-US" dirty="0"/>
          </a:p>
        </p:txBody>
      </p:sp>
      <p:pic>
        <p:nvPicPr>
          <p:cNvPr id="29" name="图片 28"/>
          <p:cNvPicPr>
            <a:picLocks noChangeAspect="1"/>
          </p:cNvPicPr>
          <p:nvPr/>
        </p:nvPicPr>
        <p:blipFill>
          <a:blip r:embed="rId3"/>
          <a:stretch>
            <a:fillRect/>
          </a:stretch>
        </p:blipFill>
        <p:spPr>
          <a:xfrm>
            <a:off x="2787379" y="3614880"/>
            <a:ext cx="3634256" cy="3020167"/>
          </a:xfrm>
          <a:prstGeom prst="rect">
            <a:avLst/>
          </a:prstGeom>
        </p:spPr>
      </p:pic>
      <p:pic>
        <p:nvPicPr>
          <p:cNvPr id="31" name="图片 30"/>
          <p:cNvPicPr>
            <a:picLocks noChangeAspect="1"/>
          </p:cNvPicPr>
          <p:nvPr/>
        </p:nvPicPr>
        <p:blipFill>
          <a:blip r:embed="rId4"/>
          <a:stretch>
            <a:fillRect/>
          </a:stretch>
        </p:blipFill>
        <p:spPr>
          <a:xfrm>
            <a:off x="6781189" y="6078220"/>
            <a:ext cx="4179570" cy="779780"/>
          </a:xfrm>
          <a:prstGeom prst="rect">
            <a:avLst/>
          </a:prstGeom>
        </p:spPr>
      </p:pic>
    </p:spTree>
    <p:extLst>
      <p:ext uri="{BB962C8B-B14F-4D97-AF65-F5344CB8AC3E}">
        <p14:creationId xmlns:p14="http://schemas.microsoft.com/office/powerpoint/2010/main" val="40593925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a:extLst>
              <a:ext uri="{FF2B5EF4-FFF2-40B4-BE49-F238E27FC236}">
                <a16:creationId xmlns:a16="http://schemas.microsoft.com/office/drawing/2014/main" id="{3D98B110-8ED4-48C3-92F1-ABC2E7CE7709}"/>
              </a:ext>
            </a:extLst>
          </p:cNvPr>
          <p:cNvSpPr>
            <a:spLocks noGrp="1"/>
          </p:cNvSpPr>
          <p:nvPr>
            <p:ph type="body" sz="quarter" idx="14"/>
          </p:nvPr>
        </p:nvSpPr>
        <p:spPr>
          <a:xfrm>
            <a:off x="1075351" y="43657"/>
            <a:ext cx="9023242" cy="598488"/>
          </a:xfrm>
        </p:spPr>
        <p:txBody>
          <a:bodyPr/>
          <a:lstStyle/>
          <a:p>
            <a:r>
              <a:rPr lang="zh-CN" altLang="en-US" dirty="0"/>
              <a:t>研究内容二</a:t>
            </a:r>
            <a:r>
              <a:rPr lang="zh-CN" altLang="en-US" dirty="0" smtClean="0"/>
              <a:t>：累积误差补偿与校验更新</a:t>
            </a:r>
            <a:endParaRPr lang="zh-CN" altLang="en-US" dirty="0"/>
          </a:p>
        </p:txBody>
      </p:sp>
      <p:sp>
        <p:nvSpPr>
          <p:cNvPr id="4" name="矩形: 圆角 3">
            <a:extLst>
              <a:ext uri="{FF2B5EF4-FFF2-40B4-BE49-F238E27FC236}">
                <a16:creationId xmlns:a16="http://schemas.microsoft.com/office/drawing/2014/main" id="{86C580F2-2847-47FB-BECF-79B4B0FA0E76}"/>
              </a:ext>
            </a:extLst>
          </p:cNvPr>
          <p:cNvSpPr/>
          <p:nvPr/>
        </p:nvSpPr>
        <p:spPr>
          <a:xfrm>
            <a:off x="10436772" y="43657"/>
            <a:ext cx="1608083" cy="59848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圆角 16">
            <a:extLst>
              <a:ext uri="{FF2B5EF4-FFF2-40B4-BE49-F238E27FC236}">
                <a16:creationId xmlns:a16="http://schemas.microsoft.com/office/drawing/2014/main" id="{D217307D-3959-4916-BAD0-BF292F31B85F}"/>
              </a:ext>
            </a:extLst>
          </p:cNvPr>
          <p:cNvSpPr/>
          <p:nvPr/>
        </p:nvSpPr>
        <p:spPr bwMode="auto">
          <a:xfrm>
            <a:off x="535851" y="5903056"/>
            <a:ext cx="2517687" cy="417416"/>
          </a:xfrm>
          <a:prstGeom prst="roundRect">
            <a:avLst/>
          </a:prstGeom>
          <a:noFill/>
          <a:ln w="9525" cap="flat" cmpd="sng" algn="ctr">
            <a:solidFill>
              <a:srgbClr val="0671BA"/>
            </a:solidFill>
            <a:prstDash val="solid"/>
            <a:round/>
            <a:headEnd type="none" w="med" len="med"/>
            <a:tailEnd type="none" w="med" len="med"/>
          </a:ln>
          <a:effectLst/>
        </p:spPr>
        <p:txBody>
          <a:bodyPr vert="horz" wrap="none" lIns="68580" tIns="34290" rIns="68580" bIns="34290" numCol="1" rtlCol="0" anchor="ctr" anchorCtr="0" compatLnSpc="1">
            <a:prstTxWarp prst="textNoShape">
              <a:avLst/>
            </a:prstTxWarp>
          </a:bodyPr>
          <a:lstStyle/>
          <a:p>
            <a:pPr algn="ctr" defTabSz="685800" eaLnBrk="1" hangingPunct="1"/>
            <a:r>
              <a:rPr lang="zh-CN" altLang="en-US" sz="1400" b="1" kern="0" dirty="0" smtClean="0">
                <a:solidFill>
                  <a:srgbClr val="044875"/>
                </a:solidFill>
                <a:latin typeface="+mj-lt"/>
                <a:ea typeface="微软雅黑" pitchFamily="34" charset="-122"/>
                <a:cs typeface="+mj-cs"/>
              </a:rPr>
              <a:t>缩小载波间隔以满足同步需求</a:t>
            </a:r>
            <a:endParaRPr lang="zh-CN" altLang="en-US" sz="1400" b="1" kern="0" dirty="0">
              <a:solidFill>
                <a:srgbClr val="044875"/>
              </a:solidFill>
              <a:latin typeface="+mj-lt"/>
              <a:ea typeface="微软雅黑" pitchFamily="34" charset="-122"/>
              <a:cs typeface="+mj-cs"/>
            </a:endParaRPr>
          </a:p>
        </p:txBody>
      </p:sp>
      <p:sp>
        <p:nvSpPr>
          <p:cNvPr id="18" name="矩形: 圆角 17">
            <a:extLst>
              <a:ext uri="{FF2B5EF4-FFF2-40B4-BE49-F238E27FC236}">
                <a16:creationId xmlns:a16="http://schemas.microsoft.com/office/drawing/2014/main" id="{2BB33D17-19A0-45ED-9392-BAEDF2D81033}"/>
              </a:ext>
            </a:extLst>
          </p:cNvPr>
          <p:cNvSpPr/>
          <p:nvPr/>
        </p:nvSpPr>
        <p:spPr bwMode="auto">
          <a:xfrm>
            <a:off x="4022210" y="5894260"/>
            <a:ext cx="1274093" cy="377411"/>
          </a:xfrm>
          <a:prstGeom prst="roundRect">
            <a:avLst/>
          </a:prstGeom>
          <a:noFill/>
          <a:ln w="9525" cap="flat" cmpd="sng" algn="ctr">
            <a:solidFill>
              <a:srgbClr val="0671BA"/>
            </a:solidFill>
            <a:prstDash val="solid"/>
            <a:round/>
            <a:headEnd type="none" w="med" len="med"/>
            <a:tailEnd type="none" w="med" len="med"/>
          </a:ln>
          <a:effectLst/>
        </p:spPr>
        <p:txBody>
          <a:bodyPr vert="horz" wrap="none" lIns="68580" tIns="34290" rIns="68580" bIns="34290" numCol="1" rtlCol="0" anchor="ctr" anchorCtr="0" compatLnSpc="1">
            <a:prstTxWarp prst="textNoShape">
              <a:avLst/>
            </a:prstTxWarp>
          </a:bodyPr>
          <a:lstStyle/>
          <a:p>
            <a:pPr algn="ctr" defTabSz="685800" eaLnBrk="1" hangingPunct="1"/>
            <a:r>
              <a:rPr lang="zh-CN" altLang="en-US" sz="1400" b="1" kern="0" dirty="0" smtClean="0">
                <a:solidFill>
                  <a:srgbClr val="044875"/>
                </a:solidFill>
                <a:latin typeface="+mj-lt"/>
                <a:ea typeface="微软雅黑" pitchFamily="34" charset="-122"/>
                <a:cs typeface="+mj-cs"/>
              </a:rPr>
              <a:t>利用均衡器补偿</a:t>
            </a:r>
            <a:endParaRPr lang="zh-CN" altLang="en-US" sz="1400" b="1" kern="0" dirty="0">
              <a:solidFill>
                <a:srgbClr val="044875"/>
              </a:solidFill>
              <a:latin typeface="+mj-lt"/>
              <a:ea typeface="微软雅黑" pitchFamily="34" charset="-122"/>
              <a:cs typeface="+mj-cs"/>
            </a:endParaRPr>
          </a:p>
        </p:txBody>
      </p:sp>
      <p:sp>
        <p:nvSpPr>
          <p:cNvPr id="19" name="矩形: 圆角 18">
            <a:extLst>
              <a:ext uri="{FF2B5EF4-FFF2-40B4-BE49-F238E27FC236}">
                <a16:creationId xmlns:a16="http://schemas.microsoft.com/office/drawing/2014/main" id="{E9F7DD15-8F0D-47D3-A614-80BCED80E172}"/>
              </a:ext>
            </a:extLst>
          </p:cNvPr>
          <p:cNvSpPr/>
          <p:nvPr/>
        </p:nvSpPr>
        <p:spPr bwMode="auto">
          <a:xfrm>
            <a:off x="6539741" y="5894260"/>
            <a:ext cx="1301384" cy="360015"/>
          </a:xfrm>
          <a:prstGeom prst="roundRect">
            <a:avLst/>
          </a:prstGeom>
          <a:noFill/>
          <a:ln w="9525" cap="flat" cmpd="sng" algn="ctr">
            <a:solidFill>
              <a:srgbClr val="0671BA"/>
            </a:solidFill>
            <a:prstDash val="solid"/>
            <a:round/>
            <a:headEnd type="none" w="med" len="med"/>
            <a:tailEnd type="none" w="med" len="med"/>
          </a:ln>
          <a:effectLst/>
        </p:spPr>
        <p:txBody>
          <a:bodyPr vert="horz" wrap="none" lIns="68580" tIns="34290" rIns="68580" bIns="34290" numCol="1" rtlCol="0" anchor="ctr" anchorCtr="0" compatLnSpc="1">
            <a:prstTxWarp prst="textNoShape">
              <a:avLst/>
            </a:prstTxWarp>
          </a:bodyPr>
          <a:lstStyle/>
          <a:p>
            <a:pPr algn="ctr" defTabSz="685800" eaLnBrk="1" hangingPunct="1"/>
            <a:r>
              <a:rPr lang="zh-CN" altLang="en-US" sz="1400" b="1" kern="0" dirty="0" smtClean="0">
                <a:solidFill>
                  <a:srgbClr val="044875"/>
                </a:solidFill>
                <a:latin typeface="+mj-lt"/>
                <a:ea typeface="微软雅黑" pitchFamily="34" charset="-122"/>
                <a:cs typeface="+mj-cs"/>
              </a:rPr>
              <a:t>迭代反馈</a:t>
            </a:r>
            <a:endParaRPr lang="zh-CN" altLang="en-US" sz="1400" b="1" kern="0" dirty="0">
              <a:solidFill>
                <a:srgbClr val="044875"/>
              </a:solidFill>
              <a:latin typeface="+mj-lt"/>
              <a:ea typeface="微软雅黑" pitchFamily="34" charset="-122"/>
              <a:cs typeface="+mj-cs"/>
            </a:endParaRPr>
          </a:p>
        </p:txBody>
      </p:sp>
      <p:sp>
        <p:nvSpPr>
          <p:cNvPr id="20" name="箭头: 右 19">
            <a:extLst>
              <a:ext uri="{FF2B5EF4-FFF2-40B4-BE49-F238E27FC236}">
                <a16:creationId xmlns:a16="http://schemas.microsoft.com/office/drawing/2014/main" id="{AFC2FC3A-DBAD-40E6-98AA-6CDD7CBA7D12}"/>
              </a:ext>
            </a:extLst>
          </p:cNvPr>
          <p:cNvSpPr/>
          <p:nvPr/>
        </p:nvSpPr>
        <p:spPr bwMode="auto">
          <a:xfrm>
            <a:off x="3342930" y="6015701"/>
            <a:ext cx="389957" cy="168536"/>
          </a:xfrm>
          <a:prstGeom prst="rightArrow">
            <a:avLst/>
          </a:prstGeom>
          <a:solidFill>
            <a:srgbClr val="0671BA"/>
          </a:solidFill>
          <a:ln w="9525" cap="flat" cmpd="sng" algn="ctr">
            <a:noFill/>
            <a:prstDash val="solid"/>
            <a:round/>
            <a:headEnd type="none" w="med" len="med"/>
            <a:tailEnd type="none" w="med" len="med"/>
          </a:ln>
          <a:effectLst/>
        </p:spPr>
        <p:txBody>
          <a:bodyPr vert="horz" wrap="none" lIns="68580" tIns="34290" rIns="68580" bIns="34290" numCol="1" rtlCol="0" anchor="ctr" anchorCtr="0" compatLnSpc="1">
            <a:prstTxWarp prst="textNoShape">
              <a:avLst/>
            </a:prstTxWarp>
          </a:bodyPr>
          <a:lstStyle/>
          <a:p>
            <a:pPr algn="ctr" defTabSz="685800" eaLnBrk="1" hangingPunct="1"/>
            <a:endParaRPr lang="zh-CN" altLang="en-US" sz="1350">
              <a:latin typeface="黑体" pitchFamily="2" charset="-122"/>
              <a:ea typeface="黑体" pitchFamily="2" charset="-122"/>
            </a:endParaRPr>
          </a:p>
        </p:txBody>
      </p:sp>
      <p:sp>
        <p:nvSpPr>
          <p:cNvPr id="21" name="箭头: 右 20">
            <a:extLst>
              <a:ext uri="{FF2B5EF4-FFF2-40B4-BE49-F238E27FC236}">
                <a16:creationId xmlns:a16="http://schemas.microsoft.com/office/drawing/2014/main" id="{2B21F052-63CC-40FA-BB98-63AFFC5811FE}"/>
              </a:ext>
            </a:extLst>
          </p:cNvPr>
          <p:cNvSpPr/>
          <p:nvPr/>
        </p:nvSpPr>
        <p:spPr bwMode="auto">
          <a:xfrm>
            <a:off x="5763973" y="6008175"/>
            <a:ext cx="393871" cy="152321"/>
          </a:xfrm>
          <a:prstGeom prst="rightArrow">
            <a:avLst/>
          </a:prstGeom>
          <a:solidFill>
            <a:srgbClr val="0671BA"/>
          </a:solidFill>
          <a:ln w="9525" cap="flat" cmpd="sng" algn="ctr">
            <a:noFill/>
            <a:prstDash val="solid"/>
            <a:round/>
            <a:headEnd type="none" w="med" len="med"/>
            <a:tailEnd type="none" w="med" len="med"/>
          </a:ln>
          <a:effectLst/>
        </p:spPr>
        <p:txBody>
          <a:bodyPr vert="horz" wrap="none" lIns="68580" tIns="34290" rIns="68580" bIns="34290" numCol="1" rtlCol="0" anchor="ctr" anchorCtr="0" compatLnSpc="1">
            <a:prstTxWarp prst="textNoShape">
              <a:avLst/>
            </a:prstTxWarp>
          </a:bodyPr>
          <a:lstStyle/>
          <a:p>
            <a:pPr algn="ctr" defTabSz="685800" eaLnBrk="1" hangingPunct="1"/>
            <a:endParaRPr lang="zh-CN" altLang="en-US" sz="1350">
              <a:latin typeface="黑体" pitchFamily="2" charset="-122"/>
              <a:ea typeface="黑体" pitchFamily="2" charset="-122"/>
            </a:endParaRPr>
          </a:p>
        </p:txBody>
      </p:sp>
      <p:sp>
        <p:nvSpPr>
          <p:cNvPr id="26" name="文本框 25">
            <a:extLst>
              <a:ext uri="{FF2B5EF4-FFF2-40B4-BE49-F238E27FC236}">
                <a16:creationId xmlns:a16="http://schemas.microsoft.com/office/drawing/2014/main" id="{63B35A99-9FEF-4577-ACC4-80D5CB587644}"/>
              </a:ext>
            </a:extLst>
          </p:cNvPr>
          <p:cNvSpPr txBox="1"/>
          <p:nvPr/>
        </p:nvSpPr>
        <p:spPr>
          <a:xfrm>
            <a:off x="244633" y="892036"/>
            <a:ext cx="2483558" cy="396583"/>
          </a:xfrm>
          <a:prstGeom prst="rect">
            <a:avLst/>
          </a:prstGeom>
          <a:noFill/>
        </p:spPr>
        <p:txBody>
          <a:bodyPr wrap="square" rtlCol="0">
            <a:spAutoFit/>
          </a:bodyPr>
          <a:lstStyle/>
          <a:p>
            <a:pPr lvl="0">
              <a:lnSpc>
                <a:spcPct val="120000"/>
              </a:lnSpc>
              <a:defRPr/>
            </a:pPr>
            <a:r>
              <a:rPr lang="zh-CN" altLang="en-US" b="1" dirty="0" smtClean="0">
                <a:solidFill>
                  <a:srgbClr val="173A5A"/>
                </a:solidFill>
                <a:latin typeface="微软雅黑" panose="020B0503020204020204" pitchFamily="34" charset="-122"/>
                <a:ea typeface="微软雅黑" panose="020B0503020204020204" pitchFamily="34" charset="-122"/>
              </a:rPr>
              <a:t>调整载波间隔：</a:t>
            </a:r>
            <a:endParaRPr lang="en-US" altLang="zh-CN" b="1" dirty="0">
              <a:solidFill>
                <a:srgbClr val="173A5A"/>
              </a:solidFill>
              <a:latin typeface="微软雅黑" panose="020B0503020204020204" pitchFamily="34" charset="-122"/>
              <a:ea typeface="微软雅黑" panose="020B0503020204020204" pitchFamily="34" charset="-122"/>
            </a:endParaRPr>
          </a:p>
        </p:txBody>
      </p:sp>
      <p:sp>
        <p:nvSpPr>
          <p:cNvPr id="27" name="文本框 26">
            <a:extLst>
              <a:ext uri="{FF2B5EF4-FFF2-40B4-BE49-F238E27FC236}">
                <a16:creationId xmlns:a16="http://schemas.microsoft.com/office/drawing/2014/main" id="{1D26EFE9-9566-4FA3-AA0E-CC38A94CC4CD}"/>
              </a:ext>
            </a:extLst>
          </p:cNvPr>
          <p:cNvSpPr txBox="1"/>
          <p:nvPr/>
        </p:nvSpPr>
        <p:spPr>
          <a:xfrm>
            <a:off x="1899470" y="853616"/>
            <a:ext cx="9468835" cy="1274195"/>
          </a:xfrm>
          <a:prstGeom prst="rect">
            <a:avLst/>
          </a:prstGeom>
          <a:noFill/>
        </p:spPr>
        <p:txBody>
          <a:bodyPr wrap="square" rtlCol="0">
            <a:spAutoFit/>
          </a:bodyPr>
          <a:lstStyle/>
          <a:p>
            <a:pPr lvl="0">
              <a:lnSpc>
                <a:spcPct val="120000"/>
              </a:lnSpc>
              <a:defRPr/>
            </a:pPr>
            <a:r>
              <a:rPr lang="zh-CN" altLang="en-US" sz="1600" dirty="0">
                <a:solidFill>
                  <a:srgbClr val="173A5A"/>
                </a:solidFill>
                <a:latin typeface="微软雅黑" panose="020B0503020204020204" pitchFamily="34" charset="-122"/>
                <a:ea typeface="微软雅黑" panose="020B0503020204020204" pitchFamily="34" charset="-122"/>
              </a:rPr>
              <a:t>在进行时间戳修正后，时钟同步对于传输延迟的计算精度提高了，但是由于无线有线传输的不确定性，当传输延迟较大时，计算的误差也会增加，从而增加累积误差</a:t>
            </a:r>
            <a:r>
              <a:rPr lang="zh-CN" altLang="en-US" sz="1600" dirty="0" smtClean="0">
                <a:solidFill>
                  <a:srgbClr val="173A5A"/>
                </a:solidFill>
                <a:latin typeface="微软雅黑" panose="020B0503020204020204" pitchFamily="34" charset="-122"/>
                <a:ea typeface="微软雅黑" panose="020B0503020204020204" pitchFamily="34" charset="-122"/>
              </a:rPr>
              <a:t>。</a:t>
            </a:r>
            <a:endParaRPr lang="en-US" altLang="zh-CN" sz="1600" dirty="0" smtClean="0">
              <a:solidFill>
                <a:srgbClr val="173A5A"/>
              </a:solidFill>
              <a:latin typeface="微软雅黑" panose="020B0503020204020204" pitchFamily="34" charset="-122"/>
              <a:ea typeface="微软雅黑" panose="020B0503020204020204" pitchFamily="34" charset="-122"/>
            </a:endParaRPr>
          </a:p>
          <a:p>
            <a:pPr lvl="0">
              <a:lnSpc>
                <a:spcPct val="120000"/>
              </a:lnSpc>
              <a:defRPr/>
            </a:pPr>
            <a:r>
              <a:rPr lang="zh-CN" altLang="en-US" sz="1600" dirty="0" smtClean="0">
                <a:solidFill>
                  <a:srgbClr val="173A5A"/>
                </a:solidFill>
                <a:latin typeface="微软雅黑" panose="020B0503020204020204" pitchFamily="34" charset="-122"/>
                <a:ea typeface="微软雅黑" panose="020B0503020204020204" pitchFamily="34" charset="-122"/>
              </a:rPr>
              <a:t>累积误差</a:t>
            </a:r>
            <a:r>
              <a:rPr lang="zh-CN" altLang="en-US" sz="1600" dirty="0">
                <a:solidFill>
                  <a:srgbClr val="173A5A"/>
                </a:solidFill>
                <a:latin typeface="微软雅黑" panose="020B0503020204020204" pitchFamily="34" charset="-122"/>
                <a:ea typeface="微软雅黑" panose="020B0503020204020204" pitchFamily="34" charset="-122"/>
              </a:rPr>
              <a:t>造成的影响取决于同步过程中时隙的大小，时隙决定了同步精度的精度上限，当节点数目增多时，同步延迟增大，时隙长度对累积误差的影响就更明显</a:t>
            </a:r>
            <a:r>
              <a:rPr lang="zh-CN" altLang="en-US" sz="1600" dirty="0" smtClean="0">
                <a:solidFill>
                  <a:srgbClr val="173A5A"/>
                </a:solidFill>
                <a:latin typeface="微软雅黑" panose="020B0503020204020204" pitchFamily="34" charset="-122"/>
                <a:ea typeface="微软雅黑" panose="020B0503020204020204" pitchFamily="34" charset="-122"/>
              </a:rPr>
              <a:t>。</a:t>
            </a:r>
            <a:endParaRPr lang="en-US" altLang="zh-CN" sz="1600" dirty="0">
              <a:solidFill>
                <a:srgbClr val="173A5A"/>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1752531" y="2464570"/>
            <a:ext cx="8810625" cy="2308324"/>
          </a:xfrm>
          <a:prstGeom prst="rect">
            <a:avLst/>
          </a:prstGeom>
          <a:noFill/>
        </p:spPr>
        <p:txBody>
          <a:bodyPr wrap="square" rtlCol="0">
            <a:spAutoFit/>
          </a:bodyPr>
          <a:lstStyle/>
          <a:p>
            <a:r>
              <a:rPr lang="en-US" altLang="zh-CN" sz="1600" dirty="0">
                <a:solidFill>
                  <a:srgbClr val="173A5A"/>
                </a:solidFill>
                <a:latin typeface="微软雅黑" panose="020B0503020204020204" pitchFamily="34" charset="-122"/>
                <a:ea typeface="微软雅黑" panose="020B0503020204020204" pitchFamily="34" charset="-122"/>
              </a:rPr>
              <a:t>5G</a:t>
            </a:r>
            <a:r>
              <a:rPr lang="zh-CN" altLang="en-US" sz="1600" dirty="0">
                <a:solidFill>
                  <a:srgbClr val="173A5A"/>
                </a:solidFill>
                <a:latin typeface="微软雅黑" panose="020B0503020204020204" pitchFamily="34" charset="-122"/>
                <a:ea typeface="微软雅黑" panose="020B0503020204020204" pitchFamily="34" charset="-122"/>
              </a:rPr>
              <a:t>中无线帧和子帧的长度是相同的，无线帧为</a:t>
            </a:r>
            <a:r>
              <a:rPr lang="en-US" altLang="zh-CN" sz="1600" dirty="0">
                <a:solidFill>
                  <a:srgbClr val="173A5A"/>
                </a:solidFill>
                <a:latin typeface="微软雅黑" panose="020B0503020204020204" pitchFamily="34" charset="-122"/>
                <a:ea typeface="微软雅黑" panose="020B0503020204020204" pitchFamily="34" charset="-122"/>
              </a:rPr>
              <a:t>10ms</a:t>
            </a:r>
            <a:r>
              <a:rPr lang="zh-CN" altLang="en-US" sz="1600" dirty="0">
                <a:solidFill>
                  <a:srgbClr val="173A5A"/>
                </a:solidFill>
                <a:latin typeface="微软雅黑" panose="020B0503020204020204" pitchFamily="34" charset="-122"/>
                <a:ea typeface="微软雅黑" panose="020B0503020204020204" pitchFamily="34" charset="-122"/>
              </a:rPr>
              <a:t>，子帧长度为</a:t>
            </a:r>
            <a:r>
              <a:rPr lang="en-US" altLang="zh-CN" sz="1600" dirty="0">
                <a:solidFill>
                  <a:srgbClr val="173A5A"/>
                </a:solidFill>
                <a:latin typeface="微软雅黑" panose="020B0503020204020204" pitchFamily="34" charset="-122"/>
                <a:ea typeface="微软雅黑" panose="020B0503020204020204" pitchFamily="34" charset="-122"/>
              </a:rPr>
              <a:t>1ms</a:t>
            </a:r>
          </a:p>
          <a:p>
            <a:r>
              <a:rPr lang="en-US" altLang="zh-CN" sz="1600" dirty="0">
                <a:solidFill>
                  <a:srgbClr val="173A5A"/>
                </a:solidFill>
                <a:latin typeface="微软雅黑" panose="020B0503020204020204" pitchFamily="34" charset="-122"/>
                <a:ea typeface="微软雅黑" panose="020B0503020204020204" pitchFamily="34" charset="-122"/>
              </a:rPr>
              <a:t>5G</a:t>
            </a:r>
            <a:r>
              <a:rPr lang="zh-CN" altLang="en-US" sz="1600" dirty="0">
                <a:solidFill>
                  <a:srgbClr val="173A5A"/>
                </a:solidFill>
                <a:latin typeface="微软雅黑" panose="020B0503020204020204" pitchFamily="34" charset="-122"/>
                <a:ea typeface="微软雅黑" panose="020B0503020204020204" pitchFamily="34" charset="-122"/>
              </a:rPr>
              <a:t>中一个时隙包含的</a:t>
            </a:r>
            <a:r>
              <a:rPr lang="en-US" altLang="zh-CN" sz="1600" dirty="0" err="1">
                <a:solidFill>
                  <a:srgbClr val="173A5A"/>
                </a:solidFill>
                <a:latin typeface="微软雅黑" panose="020B0503020204020204" pitchFamily="34" charset="-122"/>
                <a:ea typeface="微软雅黑" panose="020B0503020204020204" pitchFamily="34" charset="-122"/>
              </a:rPr>
              <a:t>ofdm</a:t>
            </a:r>
            <a:r>
              <a:rPr lang="zh-CN" altLang="en-US" sz="1600" dirty="0">
                <a:solidFill>
                  <a:srgbClr val="173A5A"/>
                </a:solidFill>
                <a:latin typeface="微软雅黑" panose="020B0503020204020204" pitchFamily="34" charset="-122"/>
                <a:ea typeface="微软雅黑" panose="020B0503020204020204" pitchFamily="34" charset="-122"/>
              </a:rPr>
              <a:t>符号数量为</a:t>
            </a:r>
            <a:r>
              <a:rPr lang="en-US" altLang="zh-CN" sz="1600" dirty="0">
                <a:solidFill>
                  <a:srgbClr val="173A5A"/>
                </a:solidFill>
                <a:latin typeface="微软雅黑" panose="020B0503020204020204" pitchFamily="34" charset="-122"/>
                <a:ea typeface="微软雅黑" panose="020B0503020204020204" pitchFamily="34" charset="-122"/>
              </a:rPr>
              <a:t>14</a:t>
            </a:r>
            <a:r>
              <a:rPr lang="zh-CN" altLang="en-US" sz="1600" dirty="0">
                <a:solidFill>
                  <a:srgbClr val="173A5A"/>
                </a:solidFill>
                <a:latin typeface="微软雅黑" panose="020B0503020204020204" pitchFamily="34" charset="-122"/>
                <a:ea typeface="微软雅黑" panose="020B0503020204020204" pitchFamily="34" charset="-122"/>
              </a:rPr>
              <a:t>，不同的载波间隔下每个子帧包含的时隙数量不同</a:t>
            </a:r>
          </a:p>
          <a:p>
            <a:r>
              <a:rPr lang="en-US" altLang="zh-CN" sz="1600" dirty="0" err="1">
                <a:solidFill>
                  <a:srgbClr val="173A5A"/>
                </a:solidFill>
                <a:latin typeface="微软雅黑" panose="020B0503020204020204" pitchFamily="34" charset="-122"/>
                <a:ea typeface="微软雅黑" panose="020B0503020204020204" pitchFamily="34" charset="-122"/>
              </a:rPr>
              <a:t>ssb</a:t>
            </a:r>
            <a:r>
              <a:rPr lang="en-US" altLang="zh-CN" sz="1600" dirty="0">
                <a:solidFill>
                  <a:srgbClr val="173A5A"/>
                </a:solidFill>
                <a:latin typeface="微软雅黑" panose="020B0503020204020204" pitchFamily="34" charset="-122"/>
                <a:ea typeface="微软雅黑" panose="020B0503020204020204" pitchFamily="34" charset="-122"/>
              </a:rPr>
              <a:t>(</a:t>
            </a:r>
            <a:r>
              <a:rPr lang="zh-CN" altLang="en-US" sz="1600" dirty="0">
                <a:solidFill>
                  <a:srgbClr val="173A5A"/>
                </a:solidFill>
                <a:latin typeface="微软雅黑" panose="020B0503020204020204" pitchFamily="34" charset="-122"/>
                <a:ea typeface="微软雅黑" panose="020B0503020204020204" pitchFamily="34" charset="-122"/>
              </a:rPr>
              <a:t>时钟同步报文</a:t>
            </a:r>
            <a:r>
              <a:rPr lang="en-US" altLang="zh-CN" sz="1600" dirty="0">
                <a:solidFill>
                  <a:srgbClr val="173A5A"/>
                </a:solidFill>
                <a:latin typeface="微软雅黑" panose="020B0503020204020204" pitchFamily="34" charset="-122"/>
                <a:ea typeface="微软雅黑" panose="020B0503020204020204" pitchFamily="34" charset="-122"/>
              </a:rPr>
              <a:t>)</a:t>
            </a:r>
            <a:r>
              <a:rPr lang="zh-CN" altLang="en-US" sz="1600" dirty="0">
                <a:solidFill>
                  <a:srgbClr val="173A5A"/>
                </a:solidFill>
                <a:latin typeface="微软雅黑" panose="020B0503020204020204" pitchFamily="34" charset="-122"/>
                <a:ea typeface="微软雅黑" panose="020B0503020204020204" pitchFamily="34" charset="-122"/>
              </a:rPr>
              <a:t>固定占有</a:t>
            </a:r>
            <a:r>
              <a:rPr lang="en-US" altLang="zh-CN" sz="1600" dirty="0">
                <a:solidFill>
                  <a:srgbClr val="173A5A"/>
                </a:solidFill>
                <a:latin typeface="微软雅黑" panose="020B0503020204020204" pitchFamily="34" charset="-122"/>
                <a:ea typeface="微软雅黑" panose="020B0503020204020204" pitchFamily="34" charset="-122"/>
              </a:rPr>
              <a:t>4</a:t>
            </a:r>
            <a:r>
              <a:rPr lang="zh-CN" altLang="en-US" sz="1600" dirty="0">
                <a:solidFill>
                  <a:srgbClr val="173A5A"/>
                </a:solidFill>
                <a:latin typeface="微软雅黑" panose="020B0503020204020204" pitchFamily="34" charset="-122"/>
                <a:ea typeface="微软雅黑" panose="020B0503020204020204" pitchFamily="34" charset="-122"/>
              </a:rPr>
              <a:t>个</a:t>
            </a:r>
            <a:r>
              <a:rPr lang="en-US" altLang="zh-CN" sz="1600" dirty="0" err="1">
                <a:solidFill>
                  <a:srgbClr val="173A5A"/>
                </a:solidFill>
                <a:latin typeface="微软雅黑" panose="020B0503020204020204" pitchFamily="34" charset="-122"/>
                <a:ea typeface="微软雅黑" panose="020B0503020204020204" pitchFamily="34" charset="-122"/>
              </a:rPr>
              <a:t>ofdm</a:t>
            </a:r>
            <a:r>
              <a:rPr lang="zh-CN" altLang="en-US" sz="1600" dirty="0">
                <a:solidFill>
                  <a:srgbClr val="173A5A"/>
                </a:solidFill>
                <a:latin typeface="微软雅黑" panose="020B0503020204020204" pitchFamily="34" charset="-122"/>
                <a:ea typeface="微软雅黑" panose="020B0503020204020204" pitchFamily="34" charset="-122"/>
              </a:rPr>
              <a:t>符号，所以不同的子载波间隔下</a:t>
            </a:r>
            <a:r>
              <a:rPr lang="en-US" altLang="zh-CN" sz="1600" dirty="0" err="1">
                <a:solidFill>
                  <a:srgbClr val="173A5A"/>
                </a:solidFill>
                <a:latin typeface="微软雅黑" panose="020B0503020204020204" pitchFamily="34" charset="-122"/>
                <a:ea typeface="微软雅黑" panose="020B0503020204020204" pitchFamily="34" charset="-122"/>
              </a:rPr>
              <a:t>ssb</a:t>
            </a:r>
            <a:r>
              <a:rPr lang="zh-CN" altLang="en-US" sz="1600" dirty="0">
                <a:solidFill>
                  <a:srgbClr val="173A5A"/>
                </a:solidFill>
                <a:latin typeface="微软雅黑" panose="020B0503020204020204" pitchFamily="34" charset="-122"/>
                <a:ea typeface="微软雅黑" panose="020B0503020204020204" pitchFamily="34" charset="-122"/>
              </a:rPr>
              <a:t>的持续时间和周期不同，</a:t>
            </a:r>
            <a:r>
              <a:rPr lang="en-US" altLang="zh-CN" sz="1600" dirty="0">
                <a:solidFill>
                  <a:srgbClr val="173A5A"/>
                </a:solidFill>
                <a:latin typeface="微软雅黑" panose="020B0503020204020204" pitchFamily="34" charset="-122"/>
                <a:ea typeface="微软雅黑" panose="020B0503020204020204" pitchFamily="34" charset="-122"/>
              </a:rPr>
              <a:t>5G</a:t>
            </a:r>
            <a:r>
              <a:rPr lang="zh-CN" altLang="en-US" sz="1600" dirty="0">
                <a:solidFill>
                  <a:srgbClr val="173A5A"/>
                </a:solidFill>
                <a:latin typeface="微软雅黑" panose="020B0503020204020204" pitchFamily="34" charset="-122"/>
                <a:ea typeface="微软雅黑" panose="020B0503020204020204" pitchFamily="34" charset="-122"/>
              </a:rPr>
              <a:t>子载波间隔是可调整的</a:t>
            </a:r>
            <a:endParaRPr lang="en-US" altLang="zh-CN" sz="1600" dirty="0">
              <a:solidFill>
                <a:srgbClr val="173A5A"/>
              </a:solidFill>
              <a:latin typeface="微软雅黑" panose="020B0503020204020204" pitchFamily="34" charset="-122"/>
              <a:ea typeface="微软雅黑" panose="020B0503020204020204" pitchFamily="34" charset="-122"/>
            </a:endParaRPr>
          </a:p>
          <a:p>
            <a:r>
              <a:rPr lang="zh-CN" altLang="en-US" sz="1600" dirty="0">
                <a:solidFill>
                  <a:srgbClr val="173A5A"/>
                </a:solidFill>
                <a:latin typeface="微软雅黑" panose="020B0503020204020204" pitchFamily="34" charset="-122"/>
                <a:ea typeface="微软雅黑" panose="020B0503020204020204" pitchFamily="34" charset="-122"/>
              </a:rPr>
              <a:t>利用</a:t>
            </a:r>
            <a:r>
              <a:rPr lang="en-US" altLang="zh-CN" sz="1600" dirty="0">
                <a:solidFill>
                  <a:srgbClr val="173A5A"/>
                </a:solidFill>
                <a:latin typeface="微软雅黑" panose="020B0503020204020204" pitchFamily="34" charset="-122"/>
                <a:ea typeface="微软雅黑" panose="020B0503020204020204" pitchFamily="34" charset="-122"/>
              </a:rPr>
              <a:t>5G</a:t>
            </a:r>
            <a:r>
              <a:rPr lang="zh-CN" altLang="en-US" sz="1600" dirty="0">
                <a:solidFill>
                  <a:srgbClr val="173A5A"/>
                </a:solidFill>
                <a:latin typeface="微软雅黑" panose="020B0503020204020204" pitchFamily="34" charset="-122"/>
                <a:ea typeface="微软雅黑" panose="020B0503020204020204" pitchFamily="34" charset="-122"/>
              </a:rPr>
              <a:t>网络子载波间隔的可分配这一特性，通过增大子载波间隔来减少子载波数量，减少</a:t>
            </a:r>
            <a:r>
              <a:rPr lang="en-US" altLang="zh-CN" sz="1600" dirty="0" err="1">
                <a:solidFill>
                  <a:srgbClr val="173A5A"/>
                </a:solidFill>
                <a:latin typeface="微软雅黑" panose="020B0503020204020204" pitchFamily="34" charset="-122"/>
                <a:ea typeface="微软雅黑" panose="020B0503020204020204" pitchFamily="34" charset="-122"/>
              </a:rPr>
              <a:t>ofdm</a:t>
            </a:r>
            <a:r>
              <a:rPr lang="zh-CN" altLang="en-US" sz="1600" dirty="0">
                <a:solidFill>
                  <a:srgbClr val="173A5A"/>
                </a:solidFill>
                <a:latin typeface="微软雅黑" panose="020B0503020204020204" pitchFamily="34" charset="-122"/>
                <a:ea typeface="微软雅黑" panose="020B0503020204020204" pitchFamily="34" charset="-122"/>
              </a:rPr>
              <a:t>的符号长度，从而降低时延，减少累积误差。</a:t>
            </a:r>
          </a:p>
          <a:p>
            <a:r>
              <a:rPr lang="zh-CN" altLang="en-US" sz="1600" dirty="0">
                <a:solidFill>
                  <a:srgbClr val="173A5A"/>
                </a:solidFill>
                <a:latin typeface="微软雅黑" panose="020B0503020204020204" pitchFamily="34" charset="-122"/>
                <a:ea typeface="微软雅黑" panose="020B0503020204020204" pitchFamily="34" charset="-122"/>
              </a:rPr>
              <a:t>在大致的传输环境一定的情况下，相干带宽是相同的，子载波间隔</a:t>
            </a:r>
            <a:r>
              <a:rPr lang="en-US" altLang="zh-CN" sz="1600" dirty="0">
                <a:solidFill>
                  <a:srgbClr val="173A5A"/>
                </a:solidFill>
                <a:latin typeface="微软雅黑" panose="020B0503020204020204" pitchFamily="34" charset="-122"/>
                <a:ea typeface="微软雅黑" panose="020B0503020204020204" pitchFamily="34" charset="-122"/>
              </a:rPr>
              <a:t>(</a:t>
            </a:r>
            <a:r>
              <a:rPr lang="zh-CN" altLang="en-US" sz="1600" dirty="0">
                <a:solidFill>
                  <a:srgbClr val="173A5A"/>
                </a:solidFill>
                <a:latin typeface="微软雅黑" panose="020B0503020204020204" pitchFamily="34" charset="-122"/>
                <a:ea typeface="微软雅黑" panose="020B0503020204020204" pitchFamily="34" charset="-122"/>
              </a:rPr>
              <a:t>即子载波带宽</a:t>
            </a:r>
            <a:r>
              <a:rPr lang="en-US" altLang="zh-CN" sz="1600" dirty="0">
                <a:solidFill>
                  <a:srgbClr val="173A5A"/>
                </a:solidFill>
                <a:latin typeface="微软雅黑" panose="020B0503020204020204" pitchFamily="34" charset="-122"/>
                <a:ea typeface="微软雅黑" panose="020B0503020204020204" pitchFamily="34" charset="-122"/>
              </a:rPr>
              <a:t>)</a:t>
            </a:r>
            <a:r>
              <a:rPr lang="zh-CN" altLang="en-US" sz="1600" dirty="0">
                <a:solidFill>
                  <a:srgbClr val="173A5A"/>
                </a:solidFill>
                <a:latin typeface="微软雅黑" panose="020B0503020204020204" pitchFamily="34" charset="-122"/>
                <a:ea typeface="微软雅黑" panose="020B0503020204020204" pitchFamily="34" charset="-122"/>
              </a:rPr>
              <a:t>越大，子载波数量越少，每个子载波的带宽越大，产生频率选择性衰弱的可能性越高</a:t>
            </a:r>
            <a:r>
              <a:rPr lang="en-US" altLang="zh-CN" sz="1600" dirty="0">
                <a:solidFill>
                  <a:srgbClr val="173A5A"/>
                </a:solidFill>
                <a:latin typeface="微软雅黑" panose="020B0503020204020204" pitchFamily="34" charset="-122"/>
                <a:ea typeface="微软雅黑" panose="020B0503020204020204" pitchFamily="34" charset="-122"/>
              </a:rPr>
              <a:t>(</a:t>
            </a:r>
            <a:r>
              <a:rPr lang="zh-CN" altLang="en-US" sz="1600" dirty="0">
                <a:solidFill>
                  <a:srgbClr val="173A5A"/>
                </a:solidFill>
                <a:latin typeface="微软雅黑" panose="020B0503020204020204" pitchFamily="34" charset="-122"/>
                <a:ea typeface="微软雅黑" panose="020B0503020204020204" pitchFamily="34" charset="-122"/>
              </a:rPr>
              <a:t>信号带宽大于相干性带宽时才会发生</a:t>
            </a:r>
            <a:r>
              <a:rPr lang="en-US" altLang="zh-CN" sz="1600" dirty="0">
                <a:solidFill>
                  <a:srgbClr val="173A5A"/>
                </a:solidFill>
                <a:latin typeface="微软雅黑" panose="020B0503020204020204" pitchFamily="34" charset="-122"/>
                <a:ea typeface="微软雅黑" panose="020B0503020204020204" pitchFamily="34" charset="-122"/>
              </a:rPr>
              <a:t>)</a:t>
            </a:r>
            <a:r>
              <a:rPr lang="zh-CN" altLang="en-US" sz="1600" dirty="0">
                <a:solidFill>
                  <a:srgbClr val="173A5A"/>
                </a:solidFill>
                <a:latin typeface="微软雅黑" panose="020B0503020204020204" pitchFamily="34" charset="-122"/>
                <a:ea typeface="微软雅黑" panose="020B0503020204020204" pitchFamily="34" charset="-122"/>
              </a:rPr>
              <a:t>。 因此</a:t>
            </a:r>
            <a:r>
              <a:rPr lang="zh-CN" altLang="en-US" sz="1600" dirty="0" smtClean="0">
                <a:solidFill>
                  <a:srgbClr val="173A5A"/>
                </a:solidFill>
                <a:latin typeface="微软雅黑" panose="020B0503020204020204" pitchFamily="34" charset="-122"/>
                <a:ea typeface="微软雅黑" panose="020B0503020204020204" pitchFamily="34" charset="-122"/>
              </a:rPr>
              <a:t>在需要根据需求</a:t>
            </a:r>
            <a:r>
              <a:rPr lang="zh-CN" altLang="en-US" sz="1600" dirty="0">
                <a:solidFill>
                  <a:srgbClr val="173A5A"/>
                </a:solidFill>
                <a:latin typeface="微软雅黑" panose="020B0503020204020204" pitchFamily="34" charset="-122"/>
                <a:ea typeface="微软雅黑" panose="020B0503020204020204" pitchFamily="34" charset="-122"/>
              </a:rPr>
              <a:t>再利用均衡器进行</a:t>
            </a:r>
            <a:r>
              <a:rPr lang="zh-CN" altLang="en-US" sz="1600" dirty="0" smtClean="0">
                <a:solidFill>
                  <a:srgbClr val="173A5A"/>
                </a:solidFill>
                <a:latin typeface="微软雅黑" panose="020B0503020204020204" pitchFamily="34" charset="-122"/>
                <a:ea typeface="微软雅黑" panose="020B0503020204020204" pitchFamily="34" charset="-122"/>
              </a:rPr>
              <a:t>补偿。</a:t>
            </a:r>
            <a:endParaRPr lang="zh-CN" altLang="en-US" dirty="0"/>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35568" y="4522356"/>
            <a:ext cx="3571026" cy="2335644"/>
          </a:xfrm>
          <a:prstGeom prst="rect">
            <a:avLst/>
          </a:prstGeom>
        </p:spPr>
      </p:pic>
    </p:spTree>
    <p:extLst>
      <p:ext uri="{BB962C8B-B14F-4D97-AF65-F5344CB8AC3E}">
        <p14:creationId xmlns:p14="http://schemas.microsoft.com/office/powerpoint/2010/main" val="155400647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a:extLst>
              <a:ext uri="{FF2B5EF4-FFF2-40B4-BE49-F238E27FC236}">
                <a16:creationId xmlns:a16="http://schemas.microsoft.com/office/drawing/2014/main" id="{3D98B110-8ED4-48C3-92F1-ABC2E7CE7709}"/>
              </a:ext>
            </a:extLst>
          </p:cNvPr>
          <p:cNvSpPr>
            <a:spLocks noGrp="1"/>
          </p:cNvSpPr>
          <p:nvPr>
            <p:ph type="body" sz="quarter" idx="14"/>
          </p:nvPr>
        </p:nvSpPr>
        <p:spPr>
          <a:xfrm>
            <a:off x="1075351" y="43657"/>
            <a:ext cx="9361421" cy="598488"/>
          </a:xfrm>
        </p:spPr>
        <p:txBody>
          <a:bodyPr/>
          <a:lstStyle/>
          <a:p>
            <a:r>
              <a:rPr lang="zh-CN" altLang="en-US" dirty="0"/>
              <a:t>研究内容二：累积误差补偿与校验更新</a:t>
            </a:r>
          </a:p>
        </p:txBody>
      </p:sp>
      <p:sp>
        <p:nvSpPr>
          <p:cNvPr id="4" name="矩形: 圆角 3">
            <a:extLst>
              <a:ext uri="{FF2B5EF4-FFF2-40B4-BE49-F238E27FC236}">
                <a16:creationId xmlns:a16="http://schemas.microsoft.com/office/drawing/2014/main" id="{86C580F2-2847-47FB-BECF-79B4B0FA0E76}"/>
              </a:ext>
            </a:extLst>
          </p:cNvPr>
          <p:cNvSpPr/>
          <p:nvPr/>
        </p:nvSpPr>
        <p:spPr>
          <a:xfrm>
            <a:off x="10436772" y="43657"/>
            <a:ext cx="1608083" cy="59848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灯片编号占位符 4">
            <a:extLst>
              <a:ext uri="{FF2B5EF4-FFF2-40B4-BE49-F238E27FC236}">
                <a16:creationId xmlns:a16="http://schemas.microsoft.com/office/drawing/2014/main" id="{7B36788D-425E-4058-BAF0-146D88A34D23}"/>
              </a:ext>
            </a:extLst>
          </p:cNvPr>
          <p:cNvSpPr>
            <a:spLocks noGrp="1"/>
          </p:cNvSpPr>
          <p:nvPr>
            <p:ph type="sldNum" sz="quarter" idx="10"/>
          </p:nvPr>
        </p:nvSpPr>
        <p:spPr/>
        <p:txBody>
          <a:bodyPr/>
          <a:lstStyle/>
          <a:p>
            <a:fld id="{6C53781C-E1F6-4315-A39D-61273F2E0596}" type="slidenum">
              <a:rPr lang="zh-CN" altLang="en-US" smtClean="0"/>
              <a:pPr/>
              <a:t>14</a:t>
            </a:fld>
            <a:endParaRPr lang="zh-CN" altLang="en-US" dirty="0"/>
          </a:p>
        </p:txBody>
      </p:sp>
      <p:sp>
        <p:nvSpPr>
          <p:cNvPr id="75" name="矩形: 圆角 74">
            <a:extLst>
              <a:ext uri="{FF2B5EF4-FFF2-40B4-BE49-F238E27FC236}">
                <a16:creationId xmlns:a16="http://schemas.microsoft.com/office/drawing/2014/main" id="{F50F9B52-9429-4996-95EF-3CE17DF079C3}"/>
              </a:ext>
            </a:extLst>
          </p:cNvPr>
          <p:cNvSpPr/>
          <p:nvPr/>
        </p:nvSpPr>
        <p:spPr>
          <a:xfrm>
            <a:off x="1323919" y="4547752"/>
            <a:ext cx="1526577" cy="480877"/>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smtClean="0"/>
              <a:t>全局的校验更新</a:t>
            </a:r>
            <a:endParaRPr lang="zh-CN" altLang="en-US" sz="1600" b="1" dirty="0"/>
          </a:p>
        </p:txBody>
      </p:sp>
      <p:sp>
        <p:nvSpPr>
          <p:cNvPr id="81" name="文本框 80">
            <a:extLst>
              <a:ext uri="{FF2B5EF4-FFF2-40B4-BE49-F238E27FC236}">
                <a16:creationId xmlns:a16="http://schemas.microsoft.com/office/drawing/2014/main" id="{44FC8AF6-5C82-4C7C-8325-7829596379EA}"/>
              </a:ext>
            </a:extLst>
          </p:cNvPr>
          <p:cNvSpPr txBox="1"/>
          <p:nvPr/>
        </p:nvSpPr>
        <p:spPr>
          <a:xfrm>
            <a:off x="3243665" y="1019696"/>
            <a:ext cx="7438676" cy="2456057"/>
          </a:xfrm>
          <a:prstGeom prst="rect">
            <a:avLst/>
          </a:prstGeom>
          <a:noFill/>
        </p:spPr>
        <p:txBody>
          <a:bodyPr wrap="square" rtlCol="0">
            <a:spAutoFit/>
          </a:bodyPr>
          <a:lstStyle/>
          <a:p>
            <a:pPr lvl="0">
              <a:lnSpc>
                <a:spcPct val="120000"/>
              </a:lnSpc>
              <a:defRPr/>
            </a:pPr>
            <a:r>
              <a:rPr lang="zh-CN" altLang="en-US" sz="1600" b="1" dirty="0" smtClean="0">
                <a:solidFill>
                  <a:srgbClr val="173A5A"/>
                </a:solidFill>
                <a:latin typeface="微软雅黑" panose="020B0503020204020204" pitchFamily="34" charset="-122"/>
                <a:ea typeface="微软雅黑" panose="020B0503020204020204" pitchFamily="34" charset="-122"/>
              </a:rPr>
              <a:t>原有</a:t>
            </a:r>
            <a:r>
              <a:rPr lang="zh-CN" altLang="en-US" sz="1600" b="1" dirty="0">
                <a:solidFill>
                  <a:srgbClr val="173A5A"/>
                </a:solidFill>
                <a:latin typeface="微软雅黑" panose="020B0503020204020204" pitchFamily="34" charset="-122"/>
                <a:ea typeface="微软雅黑" panose="020B0503020204020204" pitchFamily="34" charset="-122"/>
              </a:rPr>
              <a:t>的网络拓扑同步规则将会保留，以节省传输资源，因此需要更新的就是新增的网络节点的本地</a:t>
            </a:r>
            <a:r>
              <a:rPr lang="zh-CN" altLang="en-US" sz="1600" b="1" dirty="0" smtClean="0">
                <a:solidFill>
                  <a:srgbClr val="173A5A"/>
                </a:solidFill>
                <a:latin typeface="微软雅黑" panose="020B0503020204020204" pitchFamily="34" charset="-122"/>
                <a:ea typeface="微软雅黑" panose="020B0503020204020204" pitchFamily="34" charset="-122"/>
              </a:rPr>
              <a:t>校验。</a:t>
            </a:r>
            <a:endParaRPr lang="en-US" altLang="zh-CN" sz="1600" b="1" dirty="0" smtClean="0">
              <a:solidFill>
                <a:srgbClr val="173A5A"/>
              </a:solidFill>
              <a:latin typeface="微软雅黑" panose="020B0503020204020204" pitchFamily="34" charset="-122"/>
              <a:ea typeface="微软雅黑" panose="020B0503020204020204" pitchFamily="34" charset="-122"/>
            </a:endParaRPr>
          </a:p>
          <a:p>
            <a:pPr lvl="0">
              <a:lnSpc>
                <a:spcPct val="120000"/>
              </a:lnSpc>
              <a:defRPr/>
            </a:pPr>
            <a:r>
              <a:rPr lang="zh-CN" altLang="en-US" sz="1600" b="1" dirty="0" smtClean="0">
                <a:solidFill>
                  <a:srgbClr val="173A5A"/>
                </a:solidFill>
                <a:latin typeface="微软雅黑" panose="020B0503020204020204" pitchFamily="34" charset="-122"/>
                <a:ea typeface="微软雅黑" panose="020B0503020204020204" pitchFamily="34" charset="-122"/>
              </a:rPr>
              <a:t>由于</a:t>
            </a:r>
            <a:r>
              <a:rPr lang="zh-CN" altLang="en-US" sz="1600" b="1" dirty="0">
                <a:solidFill>
                  <a:srgbClr val="173A5A"/>
                </a:solidFill>
                <a:latin typeface="微软雅黑" panose="020B0503020204020204" pitchFamily="34" charset="-122"/>
                <a:ea typeface="微软雅黑" panose="020B0503020204020204" pitchFamily="34" charset="-122"/>
              </a:rPr>
              <a:t>新增的无线终端节点分布的不确定性，如果直接取与有线主时钟的主从关系，势必要从其他的原有节点中取得原有的网络参数值，从而带来更多的跨机传输开销，因此选择将其作为一个新增的局域网络，和就近的无线节点进行同步，即将该对接的无线节点视为之前混合架构中的高精度有线主时钟，并采用之前的同步优化规则对新增节点进行同步，这样可以有效节省计算开销，并且由于原有无线节点已经进行过累积误差优化，这样所带来的误差在可接受的范围内</a:t>
            </a:r>
            <a:endParaRPr lang="en-US" altLang="zh-CN" sz="1600" b="1" dirty="0">
              <a:solidFill>
                <a:srgbClr val="173A5A"/>
              </a:solidFill>
              <a:latin typeface="微软雅黑" panose="020B0503020204020204" pitchFamily="34" charset="-122"/>
              <a:ea typeface="微软雅黑" panose="020B0503020204020204" pitchFamily="34" charset="-122"/>
            </a:endParaRPr>
          </a:p>
        </p:txBody>
      </p:sp>
      <p:sp>
        <p:nvSpPr>
          <p:cNvPr id="82" name="矩形: 圆角 81">
            <a:extLst>
              <a:ext uri="{FF2B5EF4-FFF2-40B4-BE49-F238E27FC236}">
                <a16:creationId xmlns:a16="http://schemas.microsoft.com/office/drawing/2014/main" id="{4ABC843E-BAAC-4E4A-B27B-388AF2742447}"/>
              </a:ext>
            </a:extLst>
          </p:cNvPr>
          <p:cNvSpPr/>
          <p:nvPr/>
        </p:nvSpPr>
        <p:spPr>
          <a:xfrm>
            <a:off x="1321793" y="1766847"/>
            <a:ext cx="1528703" cy="480877"/>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smtClean="0"/>
              <a:t>网络拓扑校验更新</a:t>
            </a:r>
            <a:endParaRPr lang="zh-CN" altLang="en-US" sz="1600" b="1" dirty="0"/>
          </a:p>
        </p:txBody>
      </p:sp>
      <p:sp>
        <p:nvSpPr>
          <p:cNvPr id="44" name="文本框 43">
            <a:extLst>
              <a:ext uri="{FF2B5EF4-FFF2-40B4-BE49-F238E27FC236}">
                <a16:creationId xmlns:a16="http://schemas.microsoft.com/office/drawing/2014/main" id="{44FC8AF6-5C82-4C7C-8325-7829596379EA}"/>
              </a:ext>
            </a:extLst>
          </p:cNvPr>
          <p:cNvSpPr txBox="1"/>
          <p:nvPr/>
        </p:nvSpPr>
        <p:spPr>
          <a:xfrm>
            <a:off x="3167465" y="3665371"/>
            <a:ext cx="7438676" cy="2726516"/>
          </a:xfrm>
          <a:prstGeom prst="rect">
            <a:avLst/>
          </a:prstGeom>
          <a:noFill/>
        </p:spPr>
        <p:txBody>
          <a:bodyPr wrap="square" rtlCol="0">
            <a:spAutoFit/>
          </a:bodyPr>
          <a:lstStyle/>
          <a:p>
            <a:pPr lvl="0">
              <a:lnSpc>
                <a:spcPct val="120000"/>
              </a:lnSpc>
              <a:defRPr/>
            </a:pPr>
            <a:r>
              <a:rPr lang="zh-CN" altLang="en-US" sz="1600" b="1" dirty="0">
                <a:solidFill>
                  <a:srgbClr val="173A5A"/>
                </a:solidFill>
                <a:latin typeface="微软雅黑" panose="020B0503020204020204" pitchFamily="34" charset="-122"/>
                <a:ea typeface="微软雅黑" panose="020B0503020204020204" pitchFamily="34" charset="-122"/>
              </a:rPr>
              <a:t>全局校验的生成。由于原有拓扑网络节点的离线或故障，或者当同步精度漂移较大时，则需要对原有架构参数进行更新，重新计算频偏和时偏的估计值。每次全局校验更新都需要从其他节点中获取数据，会产生极大的传输开销，而且这部分的更新校验是不可避免的</a:t>
            </a:r>
            <a:r>
              <a:rPr lang="zh-CN" altLang="en-US" sz="1600" b="1" dirty="0" smtClean="0">
                <a:solidFill>
                  <a:srgbClr val="173A5A"/>
                </a:solidFill>
                <a:latin typeface="微软雅黑" panose="020B0503020204020204" pitchFamily="34" charset="-122"/>
                <a:ea typeface="微软雅黑" panose="020B0503020204020204" pitchFamily="34" charset="-122"/>
              </a:rPr>
              <a:t>。</a:t>
            </a:r>
            <a:endParaRPr lang="en-US" altLang="zh-CN" sz="1600" b="1" dirty="0">
              <a:solidFill>
                <a:srgbClr val="173A5A"/>
              </a:solidFill>
              <a:latin typeface="微软雅黑" panose="020B0503020204020204" pitchFamily="34" charset="-122"/>
              <a:ea typeface="微软雅黑" panose="020B0503020204020204" pitchFamily="34" charset="-122"/>
            </a:endParaRPr>
          </a:p>
          <a:p>
            <a:pPr lvl="0">
              <a:lnSpc>
                <a:spcPct val="120000"/>
              </a:lnSpc>
              <a:defRPr/>
            </a:pPr>
            <a:r>
              <a:rPr lang="zh-CN" altLang="en-US" sz="1600" b="1" dirty="0">
                <a:solidFill>
                  <a:srgbClr val="173A5A"/>
                </a:solidFill>
                <a:latin typeface="微软雅黑" panose="020B0503020204020204" pitchFamily="34" charset="-122"/>
                <a:ea typeface="微软雅黑" panose="020B0503020204020204" pitchFamily="34" charset="-122"/>
              </a:rPr>
              <a:t>为了降低全局校验更新带来的跨节点传输开销，混合架构可以在结构内优先进行数据的计算，生成一些中间的结果，最后只将这些中间结果传输至出现同步问题需要进行全局校验的节点。这些中间结果能够代替原始数据完成校验的运算，保证了校验更新的正确性，并且相较于原始数据，中间结果能够将多个数据块运算成一个数据块，节省了跨节点传输的开销。</a:t>
            </a:r>
            <a:endParaRPr lang="en-US" altLang="zh-CN" sz="1600" b="1" dirty="0">
              <a:solidFill>
                <a:srgbClr val="173A5A"/>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32485513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图片包含 建筑物&#10;&#10;自动生成的说明">
            <a:extLst>
              <a:ext uri="{FF2B5EF4-FFF2-40B4-BE49-F238E27FC236}">
                <a16:creationId xmlns:a16="http://schemas.microsoft.com/office/drawing/2014/main" id="{791C2C17-E96A-4B64-86BB-7999E08372D6}"/>
              </a:ext>
            </a:extLst>
          </p:cNvPr>
          <p:cNvPicPr>
            <a:picLocks noChangeAspect="1"/>
          </p:cNvPicPr>
          <p:nvPr/>
        </p:nvPicPr>
        <p:blipFill>
          <a:blip r:embed="rId2">
            <a:duotone>
              <a:prstClr val="black"/>
              <a:schemeClr val="accent1">
                <a:tint val="45000"/>
                <a:satMod val="400000"/>
              </a:schemeClr>
            </a:duotone>
            <a:alphaModFix amt="5000"/>
            <a:extLst>
              <a:ext uri="{28A0092B-C50C-407E-A947-70E740481C1C}">
                <a14:useLocalDpi xmlns:a14="http://schemas.microsoft.com/office/drawing/2010/main" val="0"/>
              </a:ext>
            </a:extLst>
          </a:blip>
          <a:stretch>
            <a:fillRect/>
          </a:stretch>
        </p:blipFill>
        <p:spPr>
          <a:xfrm>
            <a:off x="-1698242" y="3339780"/>
            <a:ext cx="12292835" cy="3957851"/>
          </a:xfrm>
          <a:prstGeom prst="rect">
            <a:avLst/>
          </a:prstGeom>
        </p:spPr>
      </p:pic>
      <p:grpSp>
        <p:nvGrpSpPr>
          <p:cNvPr id="4" name="组合 3">
            <a:extLst>
              <a:ext uri="{FF2B5EF4-FFF2-40B4-BE49-F238E27FC236}">
                <a16:creationId xmlns:a16="http://schemas.microsoft.com/office/drawing/2014/main" id="{4542DD24-C3A6-4F6B-80EA-8D6CC6D7498F}"/>
              </a:ext>
            </a:extLst>
          </p:cNvPr>
          <p:cNvGrpSpPr/>
          <p:nvPr/>
        </p:nvGrpSpPr>
        <p:grpSpPr>
          <a:xfrm>
            <a:off x="3286876" y="1965690"/>
            <a:ext cx="5618249" cy="3960000"/>
            <a:chOff x="1964965" y="1965690"/>
            <a:chExt cx="5618249" cy="3960000"/>
          </a:xfrm>
        </p:grpSpPr>
        <p:grpSp>
          <p:nvGrpSpPr>
            <p:cNvPr id="8" name="组合 7">
              <a:extLst>
                <a:ext uri="{FF2B5EF4-FFF2-40B4-BE49-F238E27FC236}">
                  <a16:creationId xmlns:a16="http://schemas.microsoft.com/office/drawing/2014/main" id="{B79DA913-D465-4089-918E-7864A1608B98}"/>
                </a:ext>
              </a:extLst>
            </p:cNvPr>
            <p:cNvGrpSpPr/>
            <p:nvPr/>
          </p:nvGrpSpPr>
          <p:grpSpPr>
            <a:xfrm>
              <a:off x="1964965" y="1965690"/>
              <a:ext cx="720000" cy="720000"/>
              <a:chOff x="5412150" y="1180600"/>
              <a:chExt cx="720000" cy="720000"/>
            </a:xfrm>
          </p:grpSpPr>
          <p:sp>
            <p:nvSpPr>
              <p:cNvPr id="9" name="矩形 8">
                <a:extLst>
                  <a:ext uri="{FF2B5EF4-FFF2-40B4-BE49-F238E27FC236}">
                    <a16:creationId xmlns:a16="http://schemas.microsoft.com/office/drawing/2014/main" id="{D6548100-5F36-42F7-AADA-C3D0994C9A96}"/>
                  </a:ext>
                </a:extLst>
              </p:cNvPr>
              <p:cNvSpPr/>
              <p:nvPr/>
            </p:nvSpPr>
            <p:spPr>
              <a:xfrm>
                <a:off x="5412150" y="1180600"/>
                <a:ext cx="720000" cy="720000"/>
              </a:xfrm>
              <a:prstGeom prst="rect">
                <a:avLst/>
              </a:prstGeom>
              <a:solidFill>
                <a:schemeClr val="accent6">
                  <a:lumMod val="60000"/>
                  <a:lumOff val="4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t>1</a:t>
                </a:r>
                <a:endParaRPr lang="zh-CN" altLang="en-US" sz="3200" b="1" dirty="0"/>
              </a:p>
            </p:txBody>
          </p:sp>
          <p:sp>
            <p:nvSpPr>
              <p:cNvPr id="10" name="矩形 9">
                <a:extLst>
                  <a:ext uri="{FF2B5EF4-FFF2-40B4-BE49-F238E27FC236}">
                    <a16:creationId xmlns:a16="http://schemas.microsoft.com/office/drawing/2014/main" id="{17FBBC02-1E3C-4E2F-9020-F10E857E765A}"/>
                  </a:ext>
                </a:extLst>
              </p:cNvPr>
              <p:cNvSpPr/>
              <p:nvPr/>
            </p:nvSpPr>
            <p:spPr>
              <a:xfrm>
                <a:off x="5412150" y="1810600"/>
                <a:ext cx="720000" cy="90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 name="组合 10">
              <a:extLst>
                <a:ext uri="{FF2B5EF4-FFF2-40B4-BE49-F238E27FC236}">
                  <a16:creationId xmlns:a16="http://schemas.microsoft.com/office/drawing/2014/main" id="{00F73ED4-0F39-4C25-81B9-4C4390944A0F}"/>
                </a:ext>
              </a:extLst>
            </p:cNvPr>
            <p:cNvGrpSpPr/>
            <p:nvPr/>
          </p:nvGrpSpPr>
          <p:grpSpPr>
            <a:xfrm>
              <a:off x="1964965" y="3045690"/>
              <a:ext cx="720000" cy="720000"/>
              <a:chOff x="5412150" y="2260600"/>
              <a:chExt cx="720000" cy="720000"/>
            </a:xfrm>
          </p:grpSpPr>
          <p:sp>
            <p:nvSpPr>
              <p:cNvPr id="12" name="矩形 11">
                <a:extLst>
                  <a:ext uri="{FF2B5EF4-FFF2-40B4-BE49-F238E27FC236}">
                    <a16:creationId xmlns:a16="http://schemas.microsoft.com/office/drawing/2014/main" id="{7CA39EB9-6F34-4D86-9E06-E58DA481427A}"/>
                  </a:ext>
                </a:extLst>
              </p:cNvPr>
              <p:cNvSpPr/>
              <p:nvPr/>
            </p:nvSpPr>
            <p:spPr>
              <a:xfrm>
                <a:off x="5412150" y="2260600"/>
                <a:ext cx="720000" cy="720000"/>
              </a:xfrm>
              <a:prstGeom prst="rect">
                <a:avLst/>
              </a:prstGeom>
              <a:solidFill>
                <a:schemeClr val="accent6">
                  <a:lumMod val="60000"/>
                  <a:lumOff val="4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t>2</a:t>
                </a:r>
                <a:endParaRPr lang="zh-CN" altLang="en-US" sz="3200" b="1" dirty="0"/>
              </a:p>
            </p:txBody>
          </p:sp>
          <p:sp>
            <p:nvSpPr>
              <p:cNvPr id="13" name="矩形 12">
                <a:extLst>
                  <a:ext uri="{FF2B5EF4-FFF2-40B4-BE49-F238E27FC236}">
                    <a16:creationId xmlns:a16="http://schemas.microsoft.com/office/drawing/2014/main" id="{9CA12145-8C0C-4E68-A978-2B7CD5CED5EA}"/>
                  </a:ext>
                </a:extLst>
              </p:cNvPr>
              <p:cNvSpPr/>
              <p:nvPr/>
            </p:nvSpPr>
            <p:spPr>
              <a:xfrm>
                <a:off x="5412150" y="2890600"/>
                <a:ext cx="720000" cy="90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 name="组合 13">
              <a:extLst>
                <a:ext uri="{FF2B5EF4-FFF2-40B4-BE49-F238E27FC236}">
                  <a16:creationId xmlns:a16="http://schemas.microsoft.com/office/drawing/2014/main" id="{CC7E00F8-E2E6-4B23-B5EB-BD47BD436BCF}"/>
                </a:ext>
              </a:extLst>
            </p:cNvPr>
            <p:cNvGrpSpPr/>
            <p:nvPr/>
          </p:nvGrpSpPr>
          <p:grpSpPr>
            <a:xfrm>
              <a:off x="1964965" y="4125690"/>
              <a:ext cx="720000" cy="720000"/>
              <a:chOff x="5412150" y="3340600"/>
              <a:chExt cx="720000" cy="720000"/>
            </a:xfrm>
          </p:grpSpPr>
          <p:sp>
            <p:nvSpPr>
              <p:cNvPr id="15" name="矩形 14">
                <a:extLst>
                  <a:ext uri="{FF2B5EF4-FFF2-40B4-BE49-F238E27FC236}">
                    <a16:creationId xmlns:a16="http://schemas.microsoft.com/office/drawing/2014/main" id="{D6ADE7A5-9456-41BB-882B-B100C196E081}"/>
                  </a:ext>
                </a:extLst>
              </p:cNvPr>
              <p:cNvSpPr/>
              <p:nvPr/>
            </p:nvSpPr>
            <p:spPr>
              <a:xfrm>
                <a:off x="5412150" y="3340600"/>
                <a:ext cx="720000" cy="720000"/>
              </a:xfrm>
              <a:prstGeom prst="rect">
                <a:avLst/>
              </a:pr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t>3</a:t>
                </a:r>
                <a:endParaRPr lang="zh-CN" altLang="en-US" sz="3200" b="1" dirty="0"/>
              </a:p>
            </p:txBody>
          </p:sp>
          <p:sp>
            <p:nvSpPr>
              <p:cNvPr id="16" name="矩形 15">
                <a:extLst>
                  <a:ext uri="{FF2B5EF4-FFF2-40B4-BE49-F238E27FC236}">
                    <a16:creationId xmlns:a16="http://schemas.microsoft.com/office/drawing/2014/main" id="{94CAF3D4-2E6D-4908-A94A-1691290DB11A}"/>
                  </a:ext>
                </a:extLst>
              </p:cNvPr>
              <p:cNvSpPr/>
              <p:nvPr/>
            </p:nvSpPr>
            <p:spPr>
              <a:xfrm>
                <a:off x="5412150" y="3970600"/>
                <a:ext cx="720000" cy="90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9" name="矩形 18">
              <a:extLst>
                <a:ext uri="{FF2B5EF4-FFF2-40B4-BE49-F238E27FC236}">
                  <a16:creationId xmlns:a16="http://schemas.microsoft.com/office/drawing/2014/main" id="{723E52E6-60B1-4A56-B123-784D459D616A}"/>
                </a:ext>
              </a:extLst>
            </p:cNvPr>
            <p:cNvSpPr/>
            <p:nvPr/>
          </p:nvSpPr>
          <p:spPr>
            <a:xfrm>
              <a:off x="1964965" y="5835690"/>
              <a:ext cx="720000" cy="90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组合 2">
              <a:extLst>
                <a:ext uri="{FF2B5EF4-FFF2-40B4-BE49-F238E27FC236}">
                  <a16:creationId xmlns:a16="http://schemas.microsoft.com/office/drawing/2014/main" id="{1511B233-D1BF-4A30-B023-A031584F5B21}"/>
                </a:ext>
              </a:extLst>
            </p:cNvPr>
            <p:cNvGrpSpPr/>
            <p:nvPr/>
          </p:nvGrpSpPr>
          <p:grpSpPr>
            <a:xfrm>
              <a:off x="2895239" y="1965690"/>
              <a:ext cx="4687975" cy="2880000"/>
              <a:chOff x="2895239" y="1965690"/>
              <a:chExt cx="4687975" cy="2880000"/>
            </a:xfrm>
          </p:grpSpPr>
          <p:sp>
            <p:nvSpPr>
              <p:cNvPr id="7" name="矩形 6">
                <a:extLst>
                  <a:ext uri="{FF2B5EF4-FFF2-40B4-BE49-F238E27FC236}">
                    <a16:creationId xmlns:a16="http://schemas.microsoft.com/office/drawing/2014/main" id="{A81D854E-07F0-47F5-B9E5-75E650294009}"/>
                  </a:ext>
                </a:extLst>
              </p:cNvPr>
              <p:cNvSpPr/>
              <p:nvPr/>
            </p:nvSpPr>
            <p:spPr>
              <a:xfrm>
                <a:off x="2895240" y="1965690"/>
                <a:ext cx="4687974" cy="720000"/>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b="1" dirty="0">
                    <a:solidFill>
                      <a:schemeClr val="accent6">
                        <a:lumMod val="60000"/>
                        <a:lumOff val="40000"/>
                      </a:schemeClr>
                    </a:solidFill>
                  </a:rPr>
                  <a:t>研究背景及现状</a:t>
                </a:r>
              </a:p>
            </p:txBody>
          </p:sp>
          <p:sp>
            <p:nvSpPr>
              <p:cNvPr id="20" name="矩形 19">
                <a:extLst>
                  <a:ext uri="{FF2B5EF4-FFF2-40B4-BE49-F238E27FC236}">
                    <a16:creationId xmlns:a16="http://schemas.microsoft.com/office/drawing/2014/main" id="{BDCE3720-BE36-4F49-8002-AE620B793FEB}"/>
                  </a:ext>
                </a:extLst>
              </p:cNvPr>
              <p:cNvSpPr/>
              <p:nvPr/>
            </p:nvSpPr>
            <p:spPr>
              <a:xfrm>
                <a:off x="2895240" y="3045690"/>
                <a:ext cx="4687974" cy="720000"/>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b="1" dirty="0">
                    <a:solidFill>
                      <a:schemeClr val="accent6">
                        <a:lumMod val="60000"/>
                        <a:lumOff val="40000"/>
                      </a:schemeClr>
                    </a:solidFill>
                  </a:rPr>
                  <a:t>研究框架及内容</a:t>
                </a:r>
              </a:p>
            </p:txBody>
          </p:sp>
          <p:sp>
            <p:nvSpPr>
              <p:cNvPr id="21" name="矩形 20">
                <a:extLst>
                  <a:ext uri="{FF2B5EF4-FFF2-40B4-BE49-F238E27FC236}">
                    <a16:creationId xmlns:a16="http://schemas.microsoft.com/office/drawing/2014/main" id="{60E2B3B7-866E-4443-81C5-0AEC5B6E80CF}"/>
                  </a:ext>
                </a:extLst>
              </p:cNvPr>
              <p:cNvSpPr/>
              <p:nvPr/>
            </p:nvSpPr>
            <p:spPr>
              <a:xfrm>
                <a:off x="2895239" y="4125690"/>
                <a:ext cx="4687975" cy="720000"/>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b="1" dirty="0" smtClean="0">
                    <a:solidFill>
                      <a:schemeClr val="accent3">
                        <a:lumMod val="50000"/>
                      </a:schemeClr>
                    </a:solidFill>
                  </a:rPr>
                  <a:t>研究成果和计划</a:t>
                </a:r>
                <a:endParaRPr lang="zh-CN" altLang="en-US" sz="2800" b="1" dirty="0">
                  <a:solidFill>
                    <a:schemeClr val="accent3">
                      <a:lumMod val="50000"/>
                    </a:schemeClr>
                  </a:solidFill>
                </a:endParaRPr>
              </a:p>
            </p:txBody>
          </p:sp>
        </p:grpSp>
      </p:grpSp>
      <p:sp>
        <p:nvSpPr>
          <p:cNvPr id="23" name="文本框 22">
            <a:extLst>
              <a:ext uri="{FF2B5EF4-FFF2-40B4-BE49-F238E27FC236}">
                <a16:creationId xmlns:a16="http://schemas.microsoft.com/office/drawing/2014/main" id="{B638E2A3-FB6D-4EB3-A274-64277283AF0F}"/>
              </a:ext>
            </a:extLst>
          </p:cNvPr>
          <p:cNvSpPr txBox="1"/>
          <p:nvPr/>
        </p:nvSpPr>
        <p:spPr>
          <a:xfrm>
            <a:off x="4372083" y="797753"/>
            <a:ext cx="3029527" cy="707886"/>
          </a:xfrm>
          <a:prstGeom prst="rect">
            <a:avLst/>
          </a:prstGeom>
          <a:noFill/>
        </p:spPr>
        <p:txBody>
          <a:bodyPr wrap="square" rtlCol="0">
            <a:spAutoFit/>
          </a:bodyPr>
          <a:lstStyle/>
          <a:p>
            <a:pPr algn="ctr"/>
            <a:r>
              <a:rPr lang="zh-CN" altLang="en-US" sz="4000" b="1" dirty="0">
                <a:solidFill>
                  <a:srgbClr val="44546A"/>
                </a:solidFill>
                <a:latin typeface="+mn-ea"/>
              </a:rPr>
              <a:t>目  录</a:t>
            </a:r>
          </a:p>
        </p:txBody>
      </p:sp>
      <p:sp>
        <p:nvSpPr>
          <p:cNvPr id="24" name="矩形: 圆角 23">
            <a:extLst>
              <a:ext uri="{FF2B5EF4-FFF2-40B4-BE49-F238E27FC236}">
                <a16:creationId xmlns:a16="http://schemas.microsoft.com/office/drawing/2014/main" id="{B94A2DC1-7B68-41C6-8421-47E442723984}"/>
              </a:ext>
            </a:extLst>
          </p:cNvPr>
          <p:cNvSpPr/>
          <p:nvPr/>
        </p:nvSpPr>
        <p:spPr>
          <a:xfrm>
            <a:off x="10436772" y="43657"/>
            <a:ext cx="1608083" cy="59848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5" name="组合 24">
            <a:extLst>
              <a:ext uri="{FF2B5EF4-FFF2-40B4-BE49-F238E27FC236}">
                <a16:creationId xmlns:a16="http://schemas.microsoft.com/office/drawing/2014/main" id="{24D4B80A-8029-4255-BD4F-DBD1A67DD8ED}"/>
              </a:ext>
            </a:extLst>
          </p:cNvPr>
          <p:cNvGrpSpPr/>
          <p:nvPr/>
        </p:nvGrpSpPr>
        <p:grpSpPr>
          <a:xfrm>
            <a:off x="-13138" y="-5222"/>
            <a:ext cx="2717030" cy="785615"/>
            <a:chOff x="-13138" y="-5222"/>
            <a:chExt cx="2717030" cy="785615"/>
          </a:xfrm>
        </p:grpSpPr>
        <p:sp>
          <p:nvSpPr>
            <p:cNvPr id="26" name="矩形 25">
              <a:extLst>
                <a:ext uri="{FF2B5EF4-FFF2-40B4-BE49-F238E27FC236}">
                  <a16:creationId xmlns:a16="http://schemas.microsoft.com/office/drawing/2014/main" id="{555AD82B-6F5F-43CB-855D-E2707DA11D6B}"/>
                </a:ext>
              </a:extLst>
            </p:cNvPr>
            <p:cNvSpPr/>
            <p:nvPr/>
          </p:nvSpPr>
          <p:spPr>
            <a:xfrm>
              <a:off x="-1" y="0"/>
              <a:ext cx="2703893" cy="7219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7" name="图片 26">
              <a:extLst>
                <a:ext uri="{FF2B5EF4-FFF2-40B4-BE49-F238E27FC236}">
                  <a16:creationId xmlns:a16="http://schemas.microsoft.com/office/drawing/2014/main" id="{B7843AF8-7B9C-4264-B5E6-6112B34D0B8C}"/>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3138" y="-5222"/>
              <a:ext cx="2389767" cy="785615"/>
            </a:xfrm>
            <a:prstGeom prst="rect">
              <a:avLst/>
            </a:prstGeom>
          </p:spPr>
        </p:pic>
      </p:grpSp>
    </p:spTree>
    <p:extLst>
      <p:ext uri="{BB962C8B-B14F-4D97-AF65-F5344CB8AC3E}">
        <p14:creationId xmlns:p14="http://schemas.microsoft.com/office/powerpoint/2010/main" val="34131942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398E86F-055C-4D59-B054-2280FD6B2FA8}"/>
              </a:ext>
            </a:extLst>
          </p:cNvPr>
          <p:cNvSpPr>
            <a:spLocks noGrp="1"/>
          </p:cNvSpPr>
          <p:nvPr>
            <p:ph type="sldNum" sz="quarter" idx="10"/>
          </p:nvPr>
        </p:nvSpPr>
        <p:spPr/>
        <p:txBody>
          <a:bodyPr/>
          <a:lstStyle/>
          <a:p>
            <a:fld id="{6C53781C-E1F6-4315-A39D-61273F2E0596}" type="slidenum">
              <a:rPr lang="zh-CN" altLang="en-US" smtClean="0"/>
              <a:pPr/>
              <a:t>16</a:t>
            </a:fld>
            <a:endParaRPr lang="zh-CN" altLang="en-US" dirty="0"/>
          </a:p>
        </p:txBody>
      </p:sp>
      <p:sp>
        <p:nvSpPr>
          <p:cNvPr id="3" name="文本占位符 2">
            <a:extLst>
              <a:ext uri="{FF2B5EF4-FFF2-40B4-BE49-F238E27FC236}">
                <a16:creationId xmlns:a16="http://schemas.microsoft.com/office/drawing/2014/main" id="{BAC8A047-CB3A-4BEA-9269-20816CF1883D}"/>
              </a:ext>
            </a:extLst>
          </p:cNvPr>
          <p:cNvSpPr>
            <a:spLocks noGrp="1"/>
          </p:cNvSpPr>
          <p:nvPr>
            <p:ph type="body" sz="quarter" idx="14"/>
          </p:nvPr>
        </p:nvSpPr>
        <p:spPr>
          <a:xfrm>
            <a:off x="1075351" y="43657"/>
            <a:ext cx="9284500" cy="598488"/>
          </a:xfrm>
        </p:spPr>
        <p:txBody>
          <a:bodyPr/>
          <a:lstStyle/>
          <a:p>
            <a:r>
              <a:rPr lang="zh-CN" altLang="en-US" dirty="0" smtClean="0"/>
              <a:t>研究成果与计划</a:t>
            </a:r>
            <a:endParaRPr lang="zh-CN" altLang="en-US" dirty="0"/>
          </a:p>
        </p:txBody>
      </p:sp>
      <p:sp>
        <p:nvSpPr>
          <p:cNvPr id="9" name="文本框 8">
            <a:extLst>
              <a:ext uri="{FF2B5EF4-FFF2-40B4-BE49-F238E27FC236}">
                <a16:creationId xmlns:a16="http://schemas.microsoft.com/office/drawing/2014/main" id="{06ABD486-BAD7-49A2-ADF2-CDF479B0A928}"/>
              </a:ext>
            </a:extLst>
          </p:cNvPr>
          <p:cNvSpPr txBox="1"/>
          <p:nvPr/>
        </p:nvSpPr>
        <p:spPr>
          <a:xfrm>
            <a:off x="2311391" y="910604"/>
            <a:ext cx="8363126" cy="412421"/>
          </a:xfrm>
          <a:prstGeom prst="rect">
            <a:avLst/>
          </a:prstGeom>
          <a:noFill/>
        </p:spPr>
        <p:txBody>
          <a:bodyPr wrap="square" rtlCol="0">
            <a:spAutoFit/>
          </a:bodyPr>
          <a:lstStyle/>
          <a:p>
            <a:pPr algn="just">
              <a:lnSpc>
                <a:spcPct val="130000"/>
              </a:lnSpc>
              <a:defRPr/>
            </a:pPr>
            <a:r>
              <a:rPr lang="zh-CN" altLang="en-US" sz="1600" b="1" dirty="0" smtClean="0">
                <a:solidFill>
                  <a:srgbClr val="173A5A"/>
                </a:solidFill>
                <a:latin typeface="微软雅黑" panose="020B0503020204020204" pitchFamily="34" charset="-122"/>
                <a:ea typeface="微软雅黑" panose="020B0503020204020204" pitchFamily="34" charset="-122"/>
              </a:rPr>
              <a:t>通过仿真和实物验证累积误差补偿对于大规模异构网络时钟同步的</a:t>
            </a:r>
            <a:endParaRPr lang="zh-CN" altLang="en-US" sz="1600" b="1" dirty="0">
              <a:solidFill>
                <a:srgbClr val="173A5A"/>
              </a:solidFill>
              <a:latin typeface="微软雅黑" panose="020B0503020204020204" pitchFamily="34" charset="-122"/>
              <a:ea typeface="微软雅黑" panose="020B0503020204020204" pitchFamily="34" charset="-122"/>
            </a:endParaRPr>
          </a:p>
        </p:txBody>
      </p:sp>
      <p:sp>
        <p:nvSpPr>
          <p:cNvPr id="10" name="矩形: 圆角 9">
            <a:extLst>
              <a:ext uri="{FF2B5EF4-FFF2-40B4-BE49-F238E27FC236}">
                <a16:creationId xmlns:a16="http://schemas.microsoft.com/office/drawing/2014/main" id="{EA99B28E-A3F6-46A5-BE93-D3DDF6BD1965}"/>
              </a:ext>
            </a:extLst>
          </p:cNvPr>
          <p:cNvSpPr/>
          <p:nvPr/>
        </p:nvSpPr>
        <p:spPr>
          <a:xfrm>
            <a:off x="703181" y="893092"/>
            <a:ext cx="1527485" cy="480877"/>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smtClean="0"/>
              <a:t>研究</a:t>
            </a:r>
            <a:r>
              <a:rPr lang="zh-CN" altLang="en-US" b="1" dirty="0"/>
              <a:t>成果</a:t>
            </a:r>
            <a:endParaRPr lang="zh-CN" altLang="en-US" b="1" dirty="0"/>
          </a:p>
        </p:txBody>
      </p:sp>
      <p:pic>
        <p:nvPicPr>
          <p:cNvPr id="22" name="图片 21" descr="untitled2"/>
          <p:cNvPicPr>
            <a:picLocks noChangeAspect="1"/>
          </p:cNvPicPr>
          <p:nvPr/>
        </p:nvPicPr>
        <p:blipFill rotWithShape="1">
          <a:blip r:embed="rId2"/>
          <a:srcRect l="6695" t="-630"/>
          <a:stretch/>
        </p:blipFill>
        <p:spPr>
          <a:xfrm>
            <a:off x="723899" y="1304925"/>
            <a:ext cx="3584121" cy="2892065"/>
          </a:xfrm>
          <a:prstGeom prst="rect">
            <a:avLst/>
          </a:prstGeom>
        </p:spPr>
      </p:pic>
      <p:pic>
        <p:nvPicPr>
          <p:cNvPr id="24" name="图片 23" descr="untitled"/>
          <p:cNvPicPr>
            <a:picLocks noChangeAspect="1"/>
          </p:cNvPicPr>
          <p:nvPr/>
        </p:nvPicPr>
        <p:blipFill>
          <a:blip r:embed="rId3"/>
          <a:stretch>
            <a:fillRect/>
          </a:stretch>
        </p:blipFill>
        <p:spPr>
          <a:xfrm>
            <a:off x="0" y="4546398"/>
            <a:ext cx="3222864" cy="2411215"/>
          </a:xfrm>
          <a:prstGeom prst="rect">
            <a:avLst/>
          </a:prstGeom>
        </p:spPr>
      </p:pic>
      <p:pic>
        <p:nvPicPr>
          <p:cNvPr id="26" name="图片 25" descr="untitled3"/>
          <p:cNvPicPr>
            <a:picLocks noChangeAspect="1"/>
          </p:cNvPicPr>
          <p:nvPr/>
        </p:nvPicPr>
        <p:blipFill>
          <a:blip r:embed="rId4"/>
          <a:stretch>
            <a:fillRect/>
          </a:stretch>
        </p:blipFill>
        <p:spPr>
          <a:xfrm>
            <a:off x="2942272" y="4545422"/>
            <a:ext cx="3376948" cy="2526494"/>
          </a:xfrm>
          <a:prstGeom prst="rect">
            <a:avLst/>
          </a:prstGeom>
        </p:spPr>
      </p:pic>
      <p:pic>
        <p:nvPicPr>
          <p:cNvPr id="27" name="图片 2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19220" y="1500007"/>
            <a:ext cx="5768633" cy="3845755"/>
          </a:xfrm>
          <a:prstGeom prst="rect">
            <a:avLst/>
          </a:prstGeom>
        </p:spPr>
      </p:pic>
      <p:sp>
        <p:nvSpPr>
          <p:cNvPr id="28" name="文本框 27">
            <a:extLst>
              <a:ext uri="{FF2B5EF4-FFF2-40B4-BE49-F238E27FC236}">
                <a16:creationId xmlns:a16="http://schemas.microsoft.com/office/drawing/2014/main" id="{70D83EE5-C289-46A7-9291-B8B8F81F6480}"/>
              </a:ext>
            </a:extLst>
          </p:cNvPr>
          <p:cNvSpPr txBox="1"/>
          <p:nvPr/>
        </p:nvSpPr>
        <p:spPr>
          <a:xfrm>
            <a:off x="4517571" y="5745424"/>
            <a:ext cx="9103179" cy="370014"/>
          </a:xfrm>
          <a:prstGeom prst="rect">
            <a:avLst/>
          </a:prstGeom>
          <a:noFill/>
        </p:spPr>
        <p:txBody>
          <a:bodyPr wrap="square">
            <a:spAutoFit/>
          </a:bodyPr>
          <a:lstStyle/>
          <a:p>
            <a:pPr algn="ctr"/>
            <a:r>
              <a:rPr lang="zh-CN" altLang="en-US" b="1" dirty="0" smtClean="0">
                <a:solidFill>
                  <a:schemeClr val="accent3">
                    <a:lumMod val="75000"/>
                  </a:schemeClr>
                </a:solidFill>
                <a:latin typeface="+mj-ea"/>
                <a:ea typeface="+mj-ea"/>
              </a:rPr>
              <a:t>累积误差优化对同步精度的影响</a:t>
            </a:r>
            <a:r>
              <a:rPr lang="zh-CN" altLang="en-US" b="1" dirty="0" smtClean="0">
                <a:solidFill>
                  <a:srgbClr val="FF0000"/>
                </a:solidFill>
                <a:latin typeface="+mj-ea"/>
                <a:ea typeface="+mj-ea"/>
              </a:rPr>
              <a:t>随着节点数量提升而增加</a:t>
            </a:r>
            <a:endParaRPr lang="zh-CN" altLang="en-US" b="1" dirty="0">
              <a:solidFill>
                <a:srgbClr val="FF0000"/>
              </a:solidFill>
              <a:latin typeface="+mj-ea"/>
              <a:ea typeface="+mj-ea"/>
            </a:endParaRPr>
          </a:p>
        </p:txBody>
      </p:sp>
    </p:spTree>
    <p:extLst>
      <p:ext uri="{BB962C8B-B14F-4D97-AF65-F5344CB8AC3E}">
        <p14:creationId xmlns:p14="http://schemas.microsoft.com/office/powerpoint/2010/main" val="140003451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CE13181-5D73-42F2-B9F7-9A2386BD186C}"/>
              </a:ext>
            </a:extLst>
          </p:cNvPr>
          <p:cNvSpPr>
            <a:spLocks noGrp="1"/>
          </p:cNvSpPr>
          <p:nvPr>
            <p:ph type="sldNum" sz="quarter" idx="10"/>
          </p:nvPr>
        </p:nvSpPr>
        <p:spPr/>
        <p:txBody>
          <a:bodyPr/>
          <a:lstStyle/>
          <a:p>
            <a:fld id="{6C53781C-E1F6-4315-A39D-61273F2E0596}" type="slidenum">
              <a:rPr lang="zh-CN" altLang="en-US" smtClean="0"/>
              <a:pPr/>
              <a:t>17</a:t>
            </a:fld>
            <a:endParaRPr lang="zh-CN" altLang="en-US" dirty="0"/>
          </a:p>
        </p:txBody>
      </p:sp>
      <p:sp>
        <p:nvSpPr>
          <p:cNvPr id="3" name="文本占位符 2">
            <a:extLst>
              <a:ext uri="{FF2B5EF4-FFF2-40B4-BE49-F238E27FC236}">
                <a16:creationId xmlns:a16="http://schemas.microsoft.com/office/drawing/2014/main" id="{20CA386D-399F-4544-894D-A82CB704469B}"/>
              </a:ext>
            </a:extLst>
          </p:cNvPr>
          <p:cNvSpPr>
            <a:spLocks noGrp="1"/>
          </p:cNvSpPr>
          <p:nvPr>
            <p:ph type="body" sz="quarter" idx="14"/>
          </p:nvPr>
        </p:nvSpPr>
        <p:spPr>
          <a:xfrm>
            <a:off x="1075351" y="43657"/>
            <a:ext cx="8678249" cy="598488"/>
          </a:xfrm>
        </p:spPr>
        <p:txBody>
          <a:bodyPr/>
          <a:lstStyle/>
          <a:p>
            <a:r>
              <a:rPr lang="zh-CN" altLang="en-US" dirty="0" smtClean="0"/>
              <a:t>研究成果与计划</a:t>
            </a:r>
            <a:endParaRPr lang="zh-CN" altLang="en-US" dirty="0"/>
          </a:p>
        </p:txBody>
      </p:sp>
      <p:pic>
        <p:nvPicPr>
          <p:cNvPr id="32" name="图片 31">
            <a:extLst>
              <a:ext uri="{FF2B5EF4-FFF2-40B4-BE49-F238E27FC236}">
                <a16:creationId xmlns:a16="http://schemas.microsoft.com/office/drawing/2014/main" id="{C9BD57C2-09EA-4871-80C6-098F98B5D17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7009" y="2850026"/>
            <a:ext cx="4094911" cy="3061032"/>
          </a:xfrm>
          <a:prstGeom prst="rect">
            <a:avLst/>
          </a:prstGeom>
        </p:spPr>
      </p:pic>
      <p:sp>
        <p:nvSpPr>
          <p:cNvPr id="33" name="文本框 32">
            <a:extLst>
              <a:ext uri="{FF2B5EF4-FFF2-40B4-BE49-F238E27FC236}">
                <a16:creationId xmlns:a16="http://schemas.microsoft.com/office/drawing/2014/main" id="{177B7AF9-1709-4F7A-A3A8-512E2E6162B5}"/>
              </a:ext>
            </a:extLst>
          </p:cNvPr>
          <p:cNvSpPr txBox="1"/>
          <p:nvPr/>
        </p:nvSpPr>
        <p:spPr>
          <a:xfrm>
            <a:off x="494472" y="1827754"/>
            <a:ext cx="1901763" cy="369332"/>
          </a:xfrm>
          <a:prstGeom prst="rect">
            <a:avLst/>
          </a:prstGeom>
          <a:noFill/>
        </p:spPr>
        <p:txBody>
          <a:bodyPr wrap="square" rtlCol="0">
            <a:spAutoFit/>
          </a:bodyPr>
          <a:lstStyle/>
          <a:p>
            <a:pPr marL="285750" indent="-285750">
              <a:buFont typeface="Wingdings" panose="05000000000000000000" pitchFamily="2" charset="2"/>
              <a:buChar char="p"/>
            </a:pPr>
            <a:r>
              <a:rPr lang="zh-CN" altLang="en-US" b="1" dirty="0">
                <a:solidFill>
                  <a:srgbClr val="173A5A"/>
                </a:solidFill>
                <a:latin typeface="微软雅黑" panose="020B0503020204020204" pitchFamily="34" charset="-122"/>
                <a:ea typeface="微软雅黑" panose="020B0503020204020204" pitchFamily="34" charset="-122"/>
              </a:rPr>
              <a:t>解决方案：</a:t>
            </a:r>
            <a:endParaRPr lang="zh-CN" altLang="en-US" dirty="0">
              <a:solidFill>
                <a:srgbClr val="173A5A"/>
              </a:solidFill>
              <a:latin typeface="微软雅黑" panose="020B0503020204020204" pitchFamily="34" charset="-122"/>
              <a:ea typeface="微软雅黑" panose="020B0503020204020204" pitchFamily="34" charset="-122"/>
            </a:endParaRPr>
          </a:p>
        </p:txBody>
      </p:sp>
      <p:pic>
        <p:nvPicPr>
          <p:cNvPr id="5" name="图片 4">
            <a:extLst>
              <a:ext uri="{FF2B5EF4-FFF2-40B4-BE49-F238E27FC236}">
                <a16:creationId xmlns:a16="http://schemas.microsoft.com/office/drawing/2014/main" id="{6C02D5DE-C3C9-4676-B894-83A3526760E5}"/>
              </a:ext>
            </a:extLst>
          </p:cNvPr>
          <p:cNvPicPr>
            <a:picLocks noChangeAspect="1"/>
          </p:cNvPicPr>
          <p:nvPr/>
        </p:nvPicPr>
        <p:blipFill rotWithShape="1">
          <a:blip r:embed="rId4">
            <a:extLst>
              <a:ext uri="{28A0092B-C50C-407E-A947-70E740481C1C}">
                <a14:useLocalDpi xmlns:a14="http://schemas.microsoft.com/office/drawing/2010/main" val="0"/>
              </a:ext>
            </a:extLst>
          </a:blip>
          <a:srcRect l="-1" t="27350" r="-531" b="10000"/>
          <a:stretch/>
        </p:blipFill>
        <p:spPr>
          <a:xfrm>
            <a:off x="5963479" y="2864999"/>
            <a:ext cx="3707295" cy="3080441"/>
          </a:xfrm>
          <a:prstGeom prst="rect">
            <a:avLst/>
          </a:prstGeom>
        </p:spPr>
      </p:pic>
      <p:sp>
        <p:nvSpPr>
          <p:cNvPr id="36" name="文本框 35">
            <a:extLst>
              <a:ext uri="{FF2B5EF4-FFF2-40B4-BE49-F238E27FC236}">
                <a16:creationId xmlns:a16="http://schemas.microsoft.com/office/drawing/2014/main" id="{4861493D-EB44-4CA4-8354-BD2D1BE53635}"/>
              </a:ext>
            </a:extLst>
          </p:cNvPr>
          <p:cNvSpPr txBox="1"/>
          <p:nvPr/>
        </p:nvSpPr>
        <p:spPr>
          <a:xfrm>
            <a:off x="1690228" y="6025455"/>
            <a:ext cx="2160331" cy="369332"/>
          </a:xfrm>
          <a:prstGeom prst="rect">
            <a:avLst/>
          </a:prstGeom>
          <a:noFill/>
        </p:spPr>
        <p:txBody>
          <a:bodyPr wrap="square">
            <a:spAutoFit/>
          </a:bodyPr>
          <a:lstStyle/>
          <a:p>
            <a:r>
              <a:rPr lang="en-US" altLang="zh-CN" b="1" dirty="0">
                <a:solidFill>
                  <a:schemeClr val="accent3">
                    <a:lumMod val="75000"/>
                  </a:schemeClr>
                </a:solidFill>
                <a:latin typeface="+mj-ea"/>
                <a:ea typeface="+mj-ea"/>
              </a:rPr>
              <a:t>a)</a:t>
            </a:r>
            <a:r>
              <a:rPr lang="zh-CN" altLang="en-US" b="1" dirty="0">
                <a:solidFill>
                  <a:schemeClr val="accent3">
                    <a:lumMod val="75000"/>
                  </a:schemeClr>
                </a:solidFill>
                <a:latin typeface="+mj-ea"/>
                <a:ea typeface="+mj-ea"/>
              </a:rPr>
              <a:t> </a:t>
            </a:r>
            <a:r>
              <a:rPr lang="en-US" altLang="zh-CN" b="1" dirty="0">
                <a:solidFill>
                  <a:schemeClr val="accent3">
                    <a:lumMod val="75000"/>
                  </a:schemeClr>
                </a:solidFill>
                <a:latin typeface="+mj-ea"/>
                <a:ea typeface="+mj-ea"/>
              </a:rPr>
              <a:t>TSN</a:t>
            </a:r>
            <a:r>
              <a:rPr lang="zh-CN" altLang="en-US" b="1" dirty="0">
                <a:solidFill>
                  <a:schemeClr val="accent3">
                    <a:lumMod val="75000"/>
                  </a:schemeClr>
                </a:solidFill>
                <a:latin typeface="+mj-ea"/>
                <a:ea typeface="+mj-ea"/>
              </a:rPr>
              <a:t>测试床</a:t>
            </a:r>
            <a:r>
              <a:rPr lang="en-US" altLang="zh-CN" b="1" baseline="30000" dirty="0">
                <a:solidFill>
                  <a:schemeClr val="accent3">
                    <a:lumMod val="75000"/>
                  </a:schemeClr>
                </a:solidFill>
                <a:latin typeface="+mj-ea"/>
                <a:ea typeface="+mj-ea"/>
              </a:rPr>
              <a:t>[1]</a:t>
            </a:r>
            <a:endParaRPr lang="zh-CN" altLang="en-US" dirty="0"/>
          </a:p>
        </p:txBody>
      </p:sp>
      <p:sp>
        <p:nvSpPr>
          <p:cNvPr id="62" name="文本框 61">
            <a:extLst>
              <a:ext uri="{FF2B5EF4-FFF2-40B4-BE49-F238E27FC236}">
                <a16:creationId xmlns:a16="http://schemas.microsoft.com/office/drawing/2014/main" id="{AF73BFE7-EA09-488A-ABD4-2B6F6043126A}"/>
              </a:ext>
            </a:extLst>
          </p:cNvPr>
          <p:cNvSpPr txBox="1"/>
          <p:nvPr/>
        </p:nvSpPr>
        <p:spPr>
          <a:xfrm>
            <a:off x="564045" y="1189874"/>
            <a:ext cx="7592983" cy="584775"/>
          </a:xfrm>
          <a:prstGeom prst="rect">
            <a:avLst/>
          </a:prstGeom>
          <a:noFill/>
        </p:spPr>
        <p:txBody>
          <a:bodyPr wrap="square">
            <a:spAutoFit/>
          </a:bodyPr>
          <a:lstStyle/>
          <a:p>
            <a:pPr marL="285750" indent="-285750">
              <a:buFont typeface="Arial" panose="020B0604020202020204" pitchFamily="34" charset="0"/>
              <a:buChar char="•"/>
            </a:pPr>
            <a:r>
              <a:rPr lang="zh-CN" altLang="en-US" sz="1600" dirty="0" smtClean="0">
                <a:solidFill>
                  <a:srgbClr val="173A5A"/>
                </a:solidFill>
                <a:latin typeface="微软雅黑" panose="020B0503020204020204" pitchFamily="34" charset="-122"/>
                <a:ea typeface="微软雅黑" panose="020B0503020204020204" pitchFamily="34" charset="-122"/>
              </a:rPr>
              <a:t>缺乏</a:t>
            </a:r>
            <a:r>
              <a:rPr lang="zh-CN" altLang="en-US" sz="1600" dirty="0">
                <a:solidFill>
                  <a:srgbClr val="173A5A"/>
                </a:solidFill>
                <a:latin typeface="微软雅黑" panose="020B0503020204020204" pitchFamily="34" charset="-122"/>
                <a:ea typeface="微软雅黑" panose="020B0503020204020204" pitchFamily="34" charset="-122"/>
              </a:rPr>
              <a:t>支持</a:t>
            </a:r>
            <a:r>
              <a:rPr lang="en-US" altLang="zh-CN" sz="1600" dirty="0">
                <a:solidFill>
                  <a:srgbClr val="173A5A"/>
                </a:solidFill>
                <a:latin typeface="微软雅黑" panose="020B0503020204020204" pitchFamily="34" charset="-122"/>
                <a:ea typeface="微软雅黑" panose="020B0503020204020204" pitchFamily="34" charset="-122"/>
              </a:rPr>
              <a:t>TSN</a:t>
            </a:r>
            <a:r>
              <a:rPr lang="zh-CN" altLang="en-US" sz="1600" dirty="0">
                <a:solidFill>
                  <a:srgbClr val="173A5A"/>
                </a:solidFill>
                <a:latin typeface="微软雅黑" panose="020B0503020204020204" pitchFamily="34" charset="-122"/>
                <a:ea typeface="微软雅黑" panose="020B0503020204020204" pitchFamily="34" charset="-122"/>
              </a:rPr>
              <a:t>的终端系统，无法控制数据流注入时间，算法验证困难</a:t>
            </a:r>
            <a:endParaRPr lang="en-US" altLang="zh-CN" sz="1600" dirty="0">
              <a:solidFill>
                <a:srgbClr val="173A5A"/>
              </a:solidFill>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1600" dirty="0">
                <a:solidFill>
                  <a:srgbClr val="173A5A"/>
                </a:solidFill>
                <a:latin typeface="微软雅黑" panose="020B0503020204020204" pitchFamily="34" charset="-122"/>
                <a:ea typeface="微软雅黑" panose="020B0503020204020204" pitchFamily="34" charset="-122"/>
              </a:rPr>
              <a:t>网关</a:t>
            </a:r>
            <a:r>
              <a:rPr lang="en-US" altLang="zh-CN" sz="1600" dirty="0">
                <a:solidFill>
                  <a:srgbClr val="173A5A"/>
                </a:solidFill>
                <a:latin typeface="微软雅黑" panose="020B0503020204020204" pitchFamily="34" charset="-122"/>
                <a:ea typeface="微软雅黑" panose="020B0503020204020204" pitchFamily="34" charset="-122"/>
              </a:rPr>
              <a:t>VLAN</a:t>
            </a:r>
            <a:r>
              <a:rPr lang="zh-CN" altLang="en-US" sz="1600" dirty="0">
                <a:solidFill>
                  <a:srgbClr val="173A5A"/>
                </a:solidFill>
                <a:latin typeface="微软雅黑" panose="020B0503020204020204" pitchFamily="34" charset="-122"/>
                <a:ea typeface="微软雅黑" panose="020B0503020204020204" pitchFamily="34" charset="-122"/>
              </a:rPr>
              <a:t>支持能力有待提升，</a:t>
            </a:r>
            <a:r>
              <a:rPr lang="en-US" altLang="zh-CN" sz="1600" dirty="0">
                <a:solidFill>
                  <a:srgbClr val="173A5A"/>
                </a:solidFill>
                <a:latin typeface="微软雅黑" panose="020B0503020204020204" pitchFamily="34" charset="-122"/>
                <a:ea typeface="微软雅黑" panose="020B0503020204020204" pitchFamily="34" charset="-122"/>
              </a:rPr>
              <a:t>TSN</a:t>
            </a:r>
            <a:r>
              <a:rPr lang="zh-CN" altLang="en-US" sz="1600" dirty="0">
                <a:solidFill>
                  <a:srgbClr val="173A5A"/>
                </a:solidFill>
                <a:latin typeface="微软雅黑" panose="020B0503020204020204" pitchFamily="34" charset="-122"/>
                <a:ea typeface="微软雅黑" panose="020B0503020204020204" pitchFamily="34" charset="-122"/>
              </a:rPr>
              <a:t>门控与协议转换无法同时使能</a:t>
            </a:r>
            <a:endParaRPr lang="en-US" altLang="zh-CN" sz="1600" dirty="0">
              <a:solidFill>
                <a:srgbClr val="173A5A"/>
              </a:solidFill>
              <a:latin typeface="微软雅黑" panose="020B0503020204020204" pitchFamily="34" charset="-122"/>
              <a:ea typeface="微软雅黑" panose="020B0503020204020204" pitchFamily="34" charset="-122"/>
            </a:endParaRPr>
          </a:p>
        </p:txBody>
      </p:sp>
      <p:sp>
        <p:nvSpPr>
          <p:cNvPr id="63" name="文本框 62">
            <a:extLst>
              <a:ext uri="{FF2B5EF4-FFF2-40B4-BE49-F238E27FC236}">
                <a16:creationId xmlns:a16="http://schemas.microsoft.com/office/drawing/2014/main" id="{4BDA75F0-2E18-49F3-BB1E-D72C368C0916}"/>
              </a:ext>
            </a:extLst>
          </p:cNvPr>
          <p:cNvSpPr txBox="1"/>
          <p:nvPr/>
        </p:nvSpPr>
        <p:spPr>
          <a:xfrm>
            <a:off x="494472" y="826963"/>
            <a:ext cx="6097656" cy="369332"/>
          </a:xfrm>
          <a:prstGeom prst="rect">
            <a:avLst/>
          </a:prstGeom>
          <a:noFill/>
        </p:spPr>
        <p:txBody>
          <a:bodyPr wrap="square">
            <a:spAutoFit/>
          </a:bodyPr>
          <a:lstStyle/>
          <a:p>
            <a:pPr marL="285750" indent="-285750">
              <a:buFont typeface="Wingdings" panose="05000000000000000000" pitchFamily="2" charset="2"/>
              <a:buChar char="p"/>
            </a:pPr>
            <a:r>
              <a:rPr lang="zh-CN" altLang="en-US" b="1" dirty="0">
                <a:solidFill>
                  <a:srgbClr val="173A5A"/>
                </a:solidFill>
                <a:latin typeface="微软雅黑" panose="020B0503020204020204" pitchFamily="34" charset="-122"/>
                <a:ea typeface="微软雅黑" panose="020B0503020204020204" pitchFamily="34" charset="-122"/>
              </a:rPr>
              <a:t>存在的问题：</a:t>
            </a:r>
            <a:endParaRPr lang="en-US" altLang="zh-CN" b="1" dirty="0">
              <a:solidFill>
                <a:srgbClr val="173A5A"/>
              </a:solidFill>
              <a:latin typeface="微软雅黑" panose="020B0503020204020204" pitchFamily="34" charset="-122"/>
              <a:ea typeface="微软雅黑" panose="020B0503020204020204" pitchFamily="34" charset="-122"/>
            </a:endParaRPr>
          </a:p>
        </p:txBody>
      </p:sp>
      <p:sp>
        <p:nvSpPr>
          <p:cNvPr id="64" name="文本框 63">
            <a:extLst>
              <a:ext uri="{FF2B5EF4-FFF2-40B4-BE49-F238E27FC236}">
                <a16:creationId xmlns:a16="http://schemas.microsoft.com/office/drawing/2014/main" id="{C963CB6E-81E8-41F9-91D8-67A904866DF1}"/>
              </a:ext>
            </a:extLst>
          </p:cNvPr>
          <p:cNvSpPr txBox="1"/>
          <p:nvPr/>
        </p:nvSpPr>
        <p:spPr>
          <a:xfrm>
            <a:off x="564045" y="2217590"/>
            <a:ext cx="9524172" cy="584775"/>
          </a:xfrm>
          <a:prstGeom prst="rect">
            <a:avLst/>
          </a:prstGeom>
          <a:noFill/>
        </p:spPr>
        <p:txBody>
          <a:bodyPr wrap="square">
            <a:spAutoFit/>
          </a:bodyPr>
          <a:lstStyle/>
          <a:p>
            <a:pPr marL="285750" indent="-285750">
              <a:buFont typeface="Arial" panose="020B0604020202020204" pitchFamily="34" charset="0"/>
              <a:buChar char="•"/>
            </a:pPr>
            <a:r>
              <a:rPr lang="zh-CN" altLang="en-US" sz="1600" dirty="0">
                <a:solidFill>
                  <a:srgbClr val="173A5A"/>
                </a:solidFill>
                <a:latin typeface="微软雅黑" panose="020B0503020204020204" pitchFamily="34" charset="-122"/>
                <a:ea typeface="微软雅黑" panose="020B0503020204020204" pitchFamily="34" charset="-122"/>
              </a:rPr>
              <a:t>通过</a:t>
            </a:r>
            <a:r>
              <a:rPr lang="en-US" altLang="zh-CN" sz="1600" dirty="0">
                <a:solidFill>
                  <a:srgbClr val="173A5A"/>
                </a:solidFill>
                <a:latin typeface="微软雅黑" panose="020B0503020204020204" pitchFamily="34" charset="-122"/>
                <a:ea typeface="微软雅黑" panose="020B0503020204020204" pitchFamily="34" charset="-122"/>
              </a:rPr>
              <a:t>ixia</a:t>
            </a:r>
            <a:r>
              <a:rPr lang="zh-CN" altLang="en-US" sz="1600" dirty="0">
                <a:solidFill>
                  <a:srgbClr val="173A5A"/>
                </a:solidFill>
                <a:latin typeface="微软雅黑" panose="020B0503020204020204" pitchFamily="34" charset="-122"/>
                <a:ea typeface="微软雅黑" panose="020B0503020204020204" pitchFamily="34" charset="-122"/>
              </a:rPr>
              <a:t>测试仪模拟</a:t>
            </a:r>
            <a:r>
              <a:rPr lang="en-US" altLang="zh-CN" sz="1600" dirty="0">
                <a:solidFill>
                  <a:srgbClr val="173A5A"/>
                </a:solidFill>
                <a:latin typeface="微软雅黑" panose="020B0503020204020204" pitchFamily="34" charset="-122"/>
                <a:ea typeface="微软雅黑" panose="020B0503020204020204" pitchFamily="34" charset="-122"/>
              </a:rPr>
              <a:t>TSN</a:t>
            </a:r>
            <a:r>
              <a:rPr lang="zh-CN" altLang="en-US" sz="1600" dirty="0">
                <a:solidFill>
                  <a:srgbClr val="173A5A"/>
                </a:solidFill>
                <a:latin typeface="微软雅黑" panose="020B0503020204020204" pitchFamily="34" charset="-122"/>
                <a:ea typeface="微软雅黑" panose="020B0503020204020204" pitchFamily="34" charset="-122"/>
              </a:rPr>
              <a:t>终端，发送不同属性的数据流用于算法验证和展示</a:t>
            </a:r>
            <a:endParaRPr lang="en-US" altLang="zh-CN" sz="1600" dirty="0">
              <a:solidFill>
                <a:srgbClr val="173A5A"/>
              </a:solidFill>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1600" dirty="0">
                <a:solidFill>
                  <a:srgbClr val="173A5A"/>
                </a:solidFill>
                <a:latin typeface="微软雅黑" panose="020B0503020204020204" pitchFamily="34" charset="-122"/>
                <a:ea typeface="微软雅黑" panose="020B0503020204020204" pitchFamily="34" charset="-122"/>
              </a:rPr>
              <a:t>更新版本，升级到</a:t>
            </a:r>
            <a:r>
              <a:rPr lang="en-US" altLang="zh-CN" sz="1600" dirty="0">
                <a:solidFill>
                  <a:srgbClr val="173A5A"/>
                </a:solidFill>
                <a:latin typeface="微软雅黑" panose="020B0503020204020204" pitchFamily="34" charset="-122"/>
                <a:ea typeface="微软雅黑" panose="020B0503020204020204" pitchFamily="34" charset="-122"/>
              </a:rPr>
              <a:t>LS1028</a:t>
            </a:r>
            <a:r>
              <a:rPr lang="zh-CN" altLang="en-US" sz="1600" dirty="0">
                <a:solidFill>
                  <a:srgbClr val="173A5A"/>
                </a:solidFill>
                <a:latin typeface="微软雅黑" panose="020B0503020204020204" pitchFamily="34" charset="-122"/>
                <a:ea typeface="微软雅黑" panose="020B0503020204020204" pitchFamily="34" charset="-122"/>
              </a:rPr>
              <a:t>网关，利用测试仪对</a:t>
            </a:r>
            <a:r>
              <a:rPr lang="en-US" altLang="zh-CN" sz="1600" dirty="0">
                <a:solidFill>
                  <a:srgbClr val="173A5A"/>
                </a:solidFill>
                <a:latin typeface="微软雅黑" panose="020B0503020204020204" pitchFamily="34" charset="-122"/>
                <a:ea typeface="微软雅黑" panose="020B0503020204020204" pitchFamily="34" charset="-122"/>
              </a:rPr>
              <a:t>TSN</a:t>
            </a:r>
            <a:r>
              <a:rPr lang="zh-CN" altLang="en-US" sz="1600" dirty="0">
                <a:solidFill>
                  <a:srgbClr val="173A5A"/>
                </a:solidFill>
                <a:latin typeface="微软雅黑" panose="020B0503020204020204" pitchFamily="34" charset="-122"/>
                <a:ea typeface="微软雅黑" panose="020B0503020204020204" pitchFamily="34" charset="-122"/>
              </a:rPr>
              <a:t>门控能力进行测试验证</a:t>
            </a:r>
            <a:endParaRPr lang="zh-CN" altLang="en-US" sz="1600" dirty="0"/>
          </a:p>
        </p:txBody>
      </p:sp>
      <p:sp>
        <p:nvSpPr>
          <p:cNvPr id="65" name="文本框 64">
            <a:extLst>
              <a:ext uri="{FF2B5EF4-FFF2-40B4-BE49-F238E27FC236}">
                <a16:creationId xmlns:a16="http://schemas.microsoft.com/office/drawing/2014/main" id="{0D7A42FF-485B-44B0-8764-036BA989E1C1}"/>
              </a:ext>
            </a:extLst>
          </p:cNvPr>
          <p:cNvSpPr txBox="1"/>
          <p:nvPr/>
        </p:nvSpPr>
        <p:spPr>
          <a:xfrm>
            <a:off x="6901289" y="6065754"/>
            <a:ext cx="2160331" cy="369332"/>
          </a:xfrm>
          <a:prstGeom prst="rect">
            <a:avLst/>
          </a:prstGeom>
          <a:noFill/>
        </p:spPr>
        <p:txBody>
          <a:bodyPr wrap="square">
            <a:spAutoFit/>
          </a:bodyPr>
          <a:lstStyle/>
          <a:p>
            <a:r>
              <a:rPr lang="en-US" altLang="zh-CN" b="1" dirty="0">
                <a:solidFill>
                  <a:schemeClr val="accent3">
                    <a:lumMod val="75000"/>
                  </a:schemeClr>
                </a:solidFill>
                <a:latin typeface="+mj-ea"/>
                <a:ea typeface="+mj-ea"/>
              </a:rPr>
              <a:t>b)</a:t>
            </a:r>
            <a:r>
              <a:rPr lang="zh-CN" altLang="en-US" b="1" dirty="0">
                <a:solidFill>
                  <a:schemeClr val="accent3">
                    <a:lumMod val="75000"/>
                  </a:schemeClr>
                </a:solidFill>
                <a:latin typeface="+mj-ea"/>
                <a:ea typeface="+mj-ea"/>
              </a:rPr>
              <a:t> 网络测试仪</a:t>
            </a:r>
            <a:r>
              <a:rPr lang="en-US" altLang="zh-CN" b="1" baseline="30000" dirty="0">
                <a:solidFill>
                  <a:schemeClr val="accent3">
                    <a:lumMod val="75000"/>
                  </a:schemeClr>
                </a:solidFill>
                <a:latin typeface="+mj-ea"/>
                <a:ea typeface="+mj-ea"/>
              </a:rPr>
              <a:t>[1]</a:t>
            </a:r>
            <a:endParaRPr lang="zh-CN" altLang="en-US" dirty="0"/>
          </a:p>
        </p:txBody>
      </p:sp>
      <p:sp>
        <p:nvSpPr>
          <p:cNvPr id="66" name="矩形 65">
            <a:extLst>
              <a:ext uri="{FF2B5EF4-FFF2-40B4-BE49-F238E27FC236}">
                <a16:creationId xmlns:a16="http://schemas.microsoft.com/office/drawing/2014/main" id="{49540B9D-4AB4-439B-935C-CF6DBF974F39}"/>
              </a:ext>
            </a:extLst>
          </p:cNvPr>
          <p:cNvSpPr/>
          <p:nvPr/>
        </p:nvSpPr>
        <p:spPr>
          <a:xfrm>
            <a:off x="1160609" y="6515101"/>
            <a:ext cx="7901011" cy="276999"/>
          </a:xfrm>
          <a:prstGeom prst="rect">
            <a:avLst/>
          </a:prstGeom>
        </p:spPr>
        <p:txBody>
          <a:bodyPr wrap="square">
            <a:spAutoFit/>
          </a:bodyPr>
          <a:lstStyle/>
          <a:p>
            <a:r>
              <a:rPr lang="en-US" altLang="zh-CN" sz="1200" b="1" dirty="0">
                <a:latin typeface="微软雅黑" panose="020B0503020204020204" pitchFamily="34" charset="-122"/>
                <a:ea typeface="微软雅黑" panose="020B0503020204020204" pitchFamily="34" charset="-122"/>
              </a:rPr>
              <a:t>[1]</a:t>
            </a:r>
            <a:r>
              <a:rPr lang="zh-CN" altLang="en-US" sz="1200" b="1" dirty="0">
                <a:latin typeface="微软雅黑" panose="020B0503020204020204" pitchFamily="34" charset="-122"/>
                <a:ea typeface="微软雅黑" panose="020B0503020204020204" pitchFamily="34" charset="-122"/>
              </a:rPr>
              <a:t>依托</a:t>
            </a:r>
            <a:r>
              <a:rPr lang="zh-CN" altLang="en-US" sz="1200" b="1" dirty="0">
                <a:solidFill>
                  <a:srgbClr val="C00000"/>
                </a:solidFill>
                <a:latin typeface="微软雅黑" panose="020B0503020204020204" pitchFamily="34" charset="-122"/>
                <a:ea typeface="微软雅黑" panose="020B0503020204020204" pitchFamily="34" charset="-122"/>
              </a:rPr>
              <a:t>国家重点研发计划</a:t>
            </a:r>
            <a:r>
              <a:rPr lang="en-US" altLang="zh-CN" sz="1200" b="1" dirty="0">
                <a:latin typeface="微软雅黑" panose="020B0503020204020204" pitchFamily="34" charset="-122"/>
                <a:ea typeface="微软雅黑" panose="020B0503020204020204" pitchFamily="34" charset="-122"/>
              </a:rPr>
              <a:t>《</a:t>
            </a:r>
            <a:r>
              <a:rPr lang="zh-CN" altLang="en-US" sz="1200" b="1" dirty="0">
                <a:latin typeface="微软雅黑" panose="020B0503020204020204" pitchFamily="34" charset="-122"/>
                <a:ea typeface="微软雅黑" panose="020B0503020204020204" pitchFamily="34" charset="-122"/>
              </a:rPr>
              <a:t>面向智能工厂的现场级工业物联网关键设备研发</a:t>
            </a:r>
            <a:r>
              <a:rPr lang="en-US" altLang="zh-CN" sz="1200" b="1" dirty="0">
                <a:latin typeface="微软雅黑" panose="020B0503020204020204" pitchFamily="34" charset="-122"/>
                <a:ea typeface="微软雅黑" panose="020B0503020204020204" pitchFamily="34" charset="-122"/>
              </a:rPr>
              <a:t>》</a:t>
            </a:r>
            <a:r>
              <a:rPr lang="zh-CN" altLang="en-US" sz="1200" b="1" dirty="0">
                <a:latin typeface="微软雅黑" panose="020B0503020204020204" pitchFamily="34" charset="-122"/>
                <a:ea typeface="微软雅黑" panose="020B0503020204020204" pitchFamily="34" charset="-122"/>
              </a:rPr>
              <a:t>，编号：</a:t>
            </a:r>
            <a:r>
              <a:rPr lang="en-US" altLang="zh-CN" sz="1200" b="1" dirty="0">
                <a:latin typeface="微软雅黑" panose="020B0503020204020204" pitchFamily="34" charset="-122"/>
                <a:ea typeface="微软雅黑" panose="020B0503020204020204" pitchFamily="34" charset="-122"/>
              </a:rPr>
              <a:t>2018YFB1702100</a:t>
            </a:r>
            <a:endParaRPr lang="zh-CN" altLang="en-US" sz="12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55692578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398E86F-055C-4D59-B054-2280FD6B2FA8}"/>
              </a:ext>
            </a:extLst>
          </p:cNvPr>
          <p:cNvSpPr>
            <a:spLocks noGrp="1"/>
          </p:cNvSpPr>
          <p:nvPr>
            <p:ph type="sldNum" sz="quarter" idx="10"/>
          </p:nvPr>
        </p:nvSpPr>
        <p:spPr/>
        <p:txBody>
          <a:bodyPr/>
          <a:lstStyle/>
          <a:p>
            <a:fld id="{6C53781C-E1F6-4315-A39D-61273F2E0596}" type="slidenum">
              <a:rPr lang="zh-CN" altLang="en-US" smtClean="0"/>
              <a:pPr/>
              <a:t>18</a:t>
            </a:fld>
            <a:endParaRPr lang="zh-CN" altLang="en-US" dirty="0"/>
          </a:p>
        </p:txBody>
      </p:sp>
      <p:sp>
        <p:nvSpPr>
          <p:cNvPr id="3" name="文本占位符 2">
            <a:extLst>
              <a:ext uri="{FF2B5EF4-FFF2-40B4-BE49-F238E27FC236}">
                <a16:creationId xmlns:a16="http://schemas.microsoft.com/office/drawing/2014/main" id="{BAC8A047-CB3A-4BEA-9269-20816CF1883D}"/>
              </a:ext>
            </a:extLst>
          </p:cNvPr>
          <p:cNvSpPr>
            <a:spLocks noGrp="1"/>
          </p:cNvSpPr>
          <p:nvPr>
            <p:ph type="body" sz="quarter" idx="14"/>
          </p:nvPr>
        </p:nvSpPr>
        <p:spPr>
          <a:xfrm>
            <a:off x="1075351" y="43657"/>
            <a:ext cx="9284500" cy="598488"/>
          </a:xfrm>
        </p:spPr>
        <p:txBody>
          <a:bodyPr/>
          <a:lstStyle/>
          <a:p>
            <a:r>
              <a:rPr lang="zh-CN" altLang="en-US" dirty="0" smtClean="0"/>
              <a:t>研究成果与计划</a:t>
            </a:r>
            <a:endParaRPr lang="zh-CN" altLang="en-US" dirty="0"/>
          </a:p>
        </p:txBody>
      </p:sp>
      <p:sp>
        <p:nvSpPr>
          <p:cNvPr id="9" name="文本框 8">
            <a:extLst>
              <a:ext uri="{FF2B5EF4-FFF2-40B4-BE49-F238E27FC236}">
                <a16:creationId xmlns:a16="http://schemas.microsoft.com/office/drawing/2014/main" id="{06ABD486-BAD7-49A2-ADF2-CDF479B0A928}"/>
              </a:ext>
            </a:extLst>
          </p:cNvPr>
          <p:cNvSpPr txBox="1"/>
          <p:nvPr/>
        </p:nvSpPr>
        <p:spPr>
          <a:xfrm>
            <a:off x="2311391" y="910604"/>
            <a:ext cx="8363126" cy="412421"/>
          </a:xfrm>
          <a:prstGeom prst="rect">
            <a:avLst/>
          </a:prstGeom>
          <a:noFill/>
        </p:spPr>
        <p:txBody>
          <a:bodyPr wrap="square" rtlCol="0">
            <a:spAutoFit/>
          </a:bodyPr>
          <a:lstStyle/>
          <a:p>
            <a:pPr algn="just">
              <a:lnSpc>
                <a:spcPct val="130000"/>
              </a:lnSpc>
              <a:defRPr/>
            </a:pPr>
            <a:r>
              <a:rPr lang="zh-CN" altLang="en-US" sz="1600" b="1" dirty="0" smtClean="0">
                <a:solidFill>
                  <a:srgbClr val="173A5A"/>
                </a:solidFill>
                <a:latin typeface="微软雅黑" panose="020B0503020204020204" pitchFamily="34" charset="-122"/>
                <a:ea typeface="微软雅黑" panose="020B0503020204020204" pitchFamily="34" charset="-122"/>
              </a:rPr>
              <a:t>通过仿真和实物验证累积误差补偿对于大规模异构网络时钟同步的</a:t>
            </a:r>
            <a:endParaRPr lang="zh-CN" altLang="en-US" sz="1600" b="1" dirty="0">
              <a:solidFill>
                <a:srgbClr val="173A5A"/>
              </a:solidFill>
              <a:latin typeface="微软雅黑" panose="020B0503020204020204" pitchFamily="34" charset="-122"/>
              <a:ea typeface="微软雅黑" panose="020B0503020204020204" pitchFamily="34" charset="-122"/>
            </a:endParaRPr>
          </a:p>
        </p:txBody>
      </p:sp>
      <p:sp>
        <p:nvSpPr>
          <p:cNvPr id="10" name="矩形: 圆角 9">
            <a:extLst>
              <a:ext uri="{FF2B5EF4-FFF2-40B4-BE49-F238E27FC236}">
                <a16:creationId xmlns:a16="http://schemas.microsoft.com/office/drawing/2014/main" id="{EA99B28E-A3F6-46A5-BE93-D3DDF6BD1965}"/>
              </a:ext>
            </a:extLst>
          </p:cNvPr>
          <p:cNvSpPr/>
          <p:nvPr/>
        </p:nvSpPr>
        <p:spPr>
          <a:xfrm>
            <a:off x="703181" y="893092"/>
            <a:ext cx="1527485" cy="480877"/>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smtClean="0"/>
              <a:t>研究</a:t>
            </a:r>
            <a:r>
              <a:rPr lang="zh-CN" altLang="en-US" b="1" dirty="0"/>
              <a:t>成果</a:t>
            </a:r>
            <a:endParaRPr lang="zh-CN" altLang="en-US" b="1" dirty="0"/>
          </a:p>
        </p:txBody>
      </p:sp>
      <p:pic>
        <p:nvPicPr>
          <p:cNvPr id="22" name="图片 21" descr="untitled2"/>
          <p:cNvPicPr>
            <a:picLocks noChangeAspect="1"/>
          </p:cNvPicPr>
          <p:nvPr/>
        </p:nvPicPr>
        <p:blipFill rotWithShape="1">
          <a:blip r:embed="rId2"/>
          <a:srcRect l="6695" t="-630"/>
          <a:stretch/>
        </p:blipFill>
        <p:spPr>
          <a:xfrm>
            <a:off x="723899" y="1304925"/>
            <a:ext cx="3584121" cy="2892065"/>
          </a:xfrm>
          <a:prstGeom prst="rect">
            <a:avLst/>
          </a:prstGeom>
        </p:spPr>
      </p:pic>
      <p:pic>
        <p:nvPicPr>
          <p:cNvPr id="24" name="图片 23" descr="untitled"/>
          <p:cNvPicPr>
            <a:picLocks noChangeAspect="1"/>
          </p:cNvPicPr>
          <p:nvPr/>
        </p:nvPicPr>
        <p:blipFill>
          <a:blip r:embed="rId3"/>
          <a:stretch>
            <a:fillRect/>
          </a:stretch>
        </p:blipFill>
        <p:spPr>
          <a:xfrm>
            <a:off x="0" y="4546398"/>
            <a:ext cx="3222864" cy="2411215"/>
          </a:xfrm>
          <a:prstGeom prst="rect">
            <a:avLst/>
          </a:prstGeom>
        </p:spPr>
      </p:pic>
      <p:pic>
        <p:nvPicPr>
          <p:cNvPr id="26" name="图片 25" descr="untitled3"/>
          <p:cNvPicPr>
            <a:picLocks noChangeAspect="1"/>
          </p:cNvPicPr>
          <p:nvPr/>
        </p:nvPicPr>
        <p:blipFill>
          <a:blip r:embed="rId4"/>
          <a:stretch>
            <a:fillRect/>
          </a:stretch>
        </p:blipFill>
        <p:spPr>
          <a:xfrm>
            <a:off x="2942272" y="4545422"/>
            <a:ext cx="3376948" cy="2526494"/>
          </a:xfrm>
          <a:prstGeom prst="rect">
            <a:avLst/>
          </a:prstGeom>
        </p:spPr>
      </p:pic>
      <p:pic>
        <p:nvPicPr>
          <p:cNvPr id="27" name="图片 2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19220" y="1500007"/>
            <a:ext cx="5768633" cy="3845755"/>
          </a:xfrm>
          <a:prstGeom prst="rect">
            <a:avLst/>
          </a:prstGeom>
        </p:spPr>
      </p:pic>
      <p:sp>
        <p:nvSpPr>
          <p:cNvPr id="28" name="文本框 27">
            <a:extLst>
              <a:ext uri="{FF2B5EF4-FFF2-40B4-BE49-F238E27FC236}">
                <a16:creationId xmlns:a16="http://schemas.microsoft.com/office/drawing/2014/main" id="{70D83EE5-C289-46A7-9291-B8B8F81F6480}"/>
              </a:ext>
            </a:extLst>
          </p:cNvPr>
          <p:cNvSpPr txBox="1"/>
          <p:nvPr/>
        </p:nvSpPr>
        <p:spPr>
          <a:xfrm>
            <a:off x="4517571" y="5745424"/>
            <a:ext cx="9103179" cy="370014"/>
          </a:xfrm>
          <a:prstGeom prst="rect">
            <a:avLst/>
          </a:prstGeom>
          <a:noFill/>
        </p:spPr>
        <p:txBody>
          <a:bodyPr wrap="square">
            <a:spAutoFit/>
          </a:bodyPr>
          <a:lstStyle/>
          <a:p>
            <a:pPr algn="ctr"/>
            <a:r>
              <a:rPr lang="zh-CN" altLang="en-US" b="1" dirty="0" smtClean="0">
                <a:solidFill>
                  <a:schemeClr val="accent3">
                    <a:lumMod val="75000"/>
                  </a:schemeClr>
                </a:solidFill>
                <a:latin typeface="+mj-ea"/>
                <a:ea typeface="+mj-ea"/>
              </a:rPr>
              <a:t>累积误差优化对同步精度的影响</a:t>
            </a:r>
            <a:r>
              <a:rPr lang="zh-CN" altLang="en-US" b="1" dirty="0" smtClean="0">
                <a:solidFill>
                  <a:srgbClr val="FF0000"/>
                </a:solidFill>
                <a:latin typeface="+mj-ea"/>
                <a:ea typeface="+mj-ea"/>
              </a:rPr>
              <a:t>随着节点数量提升而增加</a:t>
            </a:r>
            <a:endParaRPr lang="zh-CN" altLang="en-US" b="1" dirty="0">
              <a:solidFill>
                <a:srgbClr val="FF0000"/>
              </a:solidFill>
              <a:latin typeface="+mj-ea"/>
              <a:ea typeface="+mj-ea"/>
            </a:endParaRPr>
          </a:p>
        </p:txBody>
      </p:sp>
    </p:spTree>
    <p:extLst>
      <p:ext uri="{BB962C8B-B14F-4D97-AF65-F5344CB8AC3E}">
        <p14:creationId xmlns:p14="http://schemas.microsoft.com/office/powerpoint/2010/main" val="368669581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2C8905BC-B52E-4B7E-B172-B7D88BC96C3F}"/>
              </a:ext>
            </a:extLst>
          </p:cNvPr>
          <p:cNvSpPr>
            <a:spLocks noGrp="1"/>
          </p:cNvSpPr>
          <p:nvPr>
            <p:ph type="sldNum" sz="quarter" idx="10"/>
          </p:nvPr>
        </p:nvSpPr>
        <p:spPr/>
        <p:txBody>
          <a:bodyPr/>
          <a:lstStyle/>
          <a:p>
            <a:fld id="{6C53781C-E1F6-4315-A39D-61273F2E0596}" type="slidenum">
              <a:rPr lang="zh-CN" altLang="en-US" smtClean="0"/>
              <a:pPr/>
              <a:t>19</a:t>
            </a:fld>
            <a:endParaRPr lang="zh-CN" altLang="en-US" dirty="0"/>
          </a:p>
        </p:txBody>
      </p:sp>
      <p:sp>
        <p:nvSpPr>
          <p:cNvPr id="3" name="文本占位符 2">
            <a:extLst>
              <a:ext uri="{FF2B5EF4-FFF2-40B4-BE49-F238E27FC236}">
                <a16:creationId xmlns:a16="http://schemas.microsoft.com/office/drawing/2014/main" id="{B01A9202-58EC-4EC1-9006-7F0B36D5B03C}"/>
              </a:ext>
            </a:extLst>
          </p:cNvPr>
          <p:cNvSpPr>
            <a:spLocks noGrp="1"/>
          </p:cNvSpPr>
          <p:nvPr>
            <p:ph type="body" sz="quarter" idx="14"/>
          </p:nvPr>
        </p:nvSpPr>
        <p:spPr/>
        <p:txBody>
          <a:bodyPr/>
          <a:lstStyle/>
          <a:p>
            <a:r>
              <a:rPr lang="zh-CN" altLang="en-US" dirty="0" smtClean="0"/>
              <a:t>研究成果与计划</a:t>
            </a:r>
            <a:endParaRPr lang="zh-CN" altLang="en-US" dirty="0"/>
          </a:p>
        </p:txBody>
      </p:sp>
      <p:graphicFrame>
        <p:nvGraphicFramePr>
          <p:cNvPr id="4" name="表格 4">
            <a:extLst>
              <a:ext uri="{FF2B5EF4-FFF2-40B4-BE49-F238E27FC236}">
                <a16:creationId xmlns:a16="http://schemas.microsoft.com/office/drawing/2014/main" id="{42709DC0-DEE0-4EC2-AC12-B55CE8061483}"/>
              </a:ext>
            </a:extLst>
          </p:cNvPr>
          <p:cNvGraphicFramePr>
            <a:graphicFrameLocks noGrp="1"/>
          </p:cNvGraphicFramePr>
          <p:nvPr>
            <p:extLst>
              <p:ext uri="{D42A27DB-BD31-4B8C-83A1-F6EECF244321}">
                <p14:modId xmlns:p14="http://schemas.microsoft.com/office/powerpoint/2010/main" val="3476197338"/>
              </p:ext>
            </p:extLst>
          </p:nvPr>
        </p:nvGraphicFramePr>
        <p:xfrm>
          <a:off x="1194812" y="1238250"/>
          <a:ext cx="8356801" cy="3653435"/>
        </p:xfrm>
        <a:graphic>
          <a:graphicData uri="http://schemas.openxmlformats.org/drawingml/2006/table">
            <a:tbl>
              <a:tblPr firstRow="1" bandRow="1">
                <a:tableStyleId>{5C22544A-7EE6-4342-B048-85BDC9FD1C3A}</a:tableStyleId>
              </a:tblPr>
              <a:tblGrid>
                <a:gridCol w="1260060">
                  <a:extLst>
                    <a:ext uri="{9D8B030D-6E8A-4147-A177-3AD203B41FA5}">
                      <a16:colId xmlns:a16="http://schemas.microsoft.com/office/drawing/2014/main" val="1888691850"/>
                    </a:ext>
                  </a:extLst>
                </a:gridCol>
                <a:gridCol w="2207625">
                  <a:extLst>
                    <a:ext uri="{9D8B030D-6E8A-4147-A177-3AD203B41FA5}">
                      <a16:colId xmlns:a16="http://schemas.microsoft.com/office/drawing/2014/main" val="3755585312"/>
                    </a:ext>
                  </a:extLst>
                </a:gridCol>
                <a:gridCol w="335529">
                  <a:extLst>
                    <a:ext uri="{9D8B030D-6E8A-4147-A177-3AD203B41FA5}">
                      <a16:colId xmlns:a16="http://schemas.microsoft.com/office/drawing/2014/main" val="1340259595"/>
                    </a:ext>
                  </a:extLst>
                </a:gridCol>
                <a:gridCol w="325449">
                  <a:extLst>
                    <a:ext uri="{9D8B030D-6E8A-4147-A177-3AD203B41FA5}">
                      <a16:colId xmlns:a16="http://schemas.microsoft.com/office/drawing/2014/main" val="788090945"/>
                    </a:ext>
                  </a:extLst>
                </a:gridCol>
                <a:gridCol w="417210">
                  <a:extLst>
                    <a:ext uri="{9D8B030D-6E8A-4147-A177-3AD203B41FA5}">
                      <a16:colId xmlns:a16="http://schemas.microsoft.com/office/drawing/2014/main" val="465011288"/>
                    </a:ext>
                  </a:extLst>
                </a:gridCol>
                <a:gridCol w="417210">
                  <a:extLst>
                    <a:ext uri="{9D8B030D-6E8A-4147-A177-3AD203B41FA5}">
                      <a16:colId xmlns:a16="http://schemas.microsoft.com/office/drawing/2014/main" val="3527989941"/>
                    </a:ext>
                  </a:extLst>
                </a:gridCol>
                <a:gridCol w="890460">
                  <a:extLst>
                    <a:ext uri="{9D8B030D-6E8A-4147-A177-3AD203B41FA5}">
                      <a16:colId xmlns:a16="http://schemas.microsoft.com/office/drawing/2014/main" val="2147125453"/>
                    </a:ext>
                  </a:extLst>
                </a:gridCol>
                <a:gridCol w="834420">
                  <a:extLst>
                    <a:ext uri="{9D8B030D-6E8A-4147-A177-3AD203B41FA5}">
                      <a16:colId xmlns:a16="http://schemas.microsoft.com/office/drawing/2014/main" val="2611078371"/>
                    </a:ext>
                  </a:extLst>
                </a:gridCol>
                <a:gridCol w="834419">
                  <a:extLst>
                    <a:ext uri="{9D8B030D-6E8A-4147-A177-3AD203B41FA5}">
                      <a16:colId xmlns:a16="http://schemas.microsoft.com/office/drawing/2014/main" val="1894595478"/>
                    </a:ext>
                  </a:extLst>
                </a:gridCol>
                <a:gridCol w="834419">
                  <a:extLst>
                    <a:ext uri="{9D8B030D-6E8A-4147-A177-3AD203B41FA5}">
                      <a16:colId xmlns:a16="http://schemas.microsoft.com/office/drawing/2014/main" val="1121808208"/>
                    </a:ext>
                  </a:extLst>
                </a:gridCol>
              </a:tblGrid>
              <a:tr h="360000">
                <a:tc rowSpan="2">
                  <a:txBody>
                    <a:bodyPr/>
                    <a:lstStyle/>
                    <a:p>
                      <a:pPr algn="ctr"/>
                      <a:r>
                        <a:rPr lang="zh-CN" altLang="en-US" sz="1400" dirty="0">
                          <a:solidFill>
                            <a:schemeClr val="tx1"/>
                          </a:solidFill>
                          <a:latin typeface="宋体" panose="02010600030101010101" pitchFamily="2" charset="-122"/>
                          <a:ea typeface="宋体" panose="02010600030101010101" pitchFamily="2" charset="-122"/>
                        </a:rPr>
                        <a:t>研究内容</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rowSpan="2">
                  <a:txBody>
                    <a:bodyPr/>
                    <a:lstStyle/>
                    <a:p>
                      <a:pPr algn="ctr"/>
                      <a:r>
                        <a:rPr lang="zh-CN" altLang="en-US" sz="1400" dirty="0">
                          <a:solidFill>
                            <a:schemeClr val="tx1"/>
                          </a:solidFill>
                          <a:latin typeface="宋体" panose="02010600030101010101" pitchFamily="2" charset="-122"/>
                          <a:ea typeface="宋体" panose="02010600030101010101" pitchFamily="2" charset="-122"/>
                        </a:rPr>
                        <a:t>内容分解</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gridSpan="2">
                  <a:txBody>
                    <a:bodyPr/>
                    <a:lstStyle/>
                    <a:p>
                      <a:pPr algn="ctr"/>
                      <a:r>
                        <a:rPr lang="en-US" altLang="zh-CN" sz="1100" dirty="0">
                          <a:solidFill>
                            <a:schemeClr val="tx1"/>
                          </a:solidFill>
                        </a:rPr>
                        <a:t>2020</a:t>
                      </a:r>
                      <a:endParaRPr lang="zh-CN" altLang="en-US" sz="11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hMerge="1">
                  <a:txBody>
                    <a:bodyPr/>
                    <a:lstStyle/>
                    <a:p>
                      <a:endParaRPr lang="zh-CN" altLang="en-US"/>
                    </a:p>
                  </a:txBody>
                  <a:tcPr/>
                </a:tc>
                <a:tc gridSpan="3">
                  <a:txBody>
                    <a:bodyPr/>
                    <a:lstStyle/>
                    <a:p>
                      <a:pPr algn="ctr"/>
                      <a:r>
                        <a:rPr lang="en-US" altLang="zh-CN" sz="1100">
                          <a:solidFill>
                            <a:schemeClr val="tx1"/>
                          </a:solidFill>
                        </a:rPr>
                        <a:t>2021</a:t>
                      </a:r>
                      <a:endParaRPr lang="zh-CN" altLang="en-US" sz="11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hMerge="1">
                  <a:txBody>
                    <a:bodyPr/>
                    <a:lstStyle/>
                    <a:p>
                      <a:endParaRPr lang="zh-CN" altLang="en-US"/>
                    </a:p>
                  </a:txBody>
                  <a:tcPr>
                    <a:lnL w="12700" cap="flat" cmpd="sng" algn="ctr">
                      <a:solidFill>
                        <a:schemeClr val="tx1"/>
                      </a:solidFill>
                      <a:prstDash val="solid"/>
                      <a:round/>
                      <a:headEnd type="none" w="med" len="med"/>
                      <a:tailEnd type="none" w="med" len="med"/>
                    </a:lnL>
                  </a:tcPr>
                </a:tc>
                <a:tc hMerge="1">
                  <a:txBody>
                    <a:bodyPr/>
                    <a:lstStyle/>
                    <a:p>
                      <a:endParaRPr lang="zh-CN" altLang="en-US"/>
                    </a:p>
                  </a:txBody>
                  <a:tcPr/>
                </a:tc>
                <a:tc gridSpan="2">
                  <a:txBody>
                    <a:bodyPr/>
                    <a:lstStyle/>
                    <a:p>
                      <a:pPr algn="ctr"/>
                      <a:r>
                        <a:rPr lang="en-US" altLang="zh-CN" sz="1100" dirty="0">
                          <a:solidFill>
                            <a:schemeClr val="tx1"/>
                          </a:solidFill>
                        </a:rPr>
                        <a:t>2022</a:t>
                      </a:r>
                      <a:endParaRPr lang="zh-CN" altLang="en-US" sz="11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hMerge="1">
                  <a:txBody>
                    <a:bodyPr/>
                    <a:lstStyle/>
                    <a:p>
                      <a:endParaRPr lang="zh-CN" altLang="en-US"/>
                    </a:p>
                  </a:txBody>
                  <a:tcPr>
                    <a:lnL w="12700" cap="flat" cmpd="sng" algn="ctr">
                      <a:solidFill>
                        <a:schemeClr val="tx1"/>
                      </a:solidFill>
                      <a:prstDash val="solid"/>
                      <a:round/>
                      <a:headEnd type="none" w="med" len="med"/>
                      <a:tailEnd type="none" w="med" len="med"/>
                    </a:lnL>
                  </a:tcPr>
                </a:tc>
                <a:tc>
                  <a:txBody>
                    <a:bodyPr/>
                    <a:lstStyle/>
                    <a:p>
                      <a:pPr algn="ctr"/>
                      <a:r>
                        <a:rPr lang="en-US" altLang="zh-CN" sz="1100" dirty="0">
                          <a:solidFill>
                            <a:schemeClr val="tx1"/>
                          </a:solidFill>
                        </a:rPr>
                        <a:t>2023</a:t>
                      </a:r>
                      <a:endParaRPr lang="zh-CN" altLang="en-US" sz="11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1182308990"/>
                  </a:ext>
                </a:extLst>
              </a:tr>
              <a:tr h="245435">
                <a:tc vMerge="1">
                  <a:txBody>
                    <a:bodyPr/>
                    <a:lstStyle/>
                    <a:p>
                      <a:endParaRPr lang="zh-CN" altLang="en-US"/>
                    </a:p>
                  </a:txBody>
                  <a:tcPr/>
                </a:tc>
                <a:tc vMerge="1">
                  <a:txBody>
                    <a:bodyPr/>
                    <a:lstStyle/>
                    <a:p>
                      <a:endParaRPr lang="zh-CN" altLang="en-US"/>
                    </a:p>
                  </a:txBody>
                  <a:tcPr/>
                </a:tc>
                <a:tc gridSpan="2">
                  <a:txBody>
                    <a:bodyPr/>
                    <a:lstStyle/>
                    <a:p>
                      <a:pPr algn="ctr"/>
                      <a:r>
                        <a:rPr lang="en-US" altLang="zh-CN" sz="800" b="1" i="0" dirty="0">
                          <a:solidFill>
                            <a:schemeClr val="tx1"/>
                          </a:solidFill>
                          <a:latin typeface="+mj-lt"/>
                          <a:ea typeface="宋体" panose="02010600030101010101" pitchFamily="2" charset="-122"/>
                        </a:rPr>
                        <a:t>9</a:t>
                      </a:r>
                      <a:endParaRPr lang="zh-CN" altLang="en-US" sz="800" b="1" i="0" dirty="0">
                        <a:solidFill>
                          <a:schemeClr val="tx1"/>
                        </a:solidFill>
                        <a:latin typeface="+mj-lt"/>
                        <a:ea typeface="宋体" panose="02010600030101010101" pitchFamily="2"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hMerge="1">
                  <a:txBody>
                    <a:bodyPr/>
                    <a:lstStyle/>
                    <a:p>
                      <a:endParaRPr lang="zh-CN" altLang="en-US"/>
                    </a:p>
                  </a:txBody>
                  <a:tcPr/>
                </a:tc>
                <a:tc gridSpan="2">
                  <a:txBody>
                    <a:bodyPr/>
                    <a:lstStyle/>
                    <a:p>
                      <a:pPr algn="ctr"/>
                      <a:r>
                        <a:rPr lang="en-US" altLang="zh-CN" sz="800" b="1" i="0" dirty="0">
                          <a:solidFill>
                            <a:schemeClr val="tx1"/>
                          </a:solidFill>
                          <a:latin typeface="+mj-lt"/>
                          <a:ea typeface="宋体" panose="02010600030101010101" pitchFamily="2" charset="-122"/>
                        </a:rPr>
                        <a:t>3</a:t>
                      </a:r>
                      <a:endParaRPr lang="zh-CN" altLang="en-US" sz="800" b="1" i="0" dirty="0">
                        <a:solidFill>
                          <a:schemeClr val="tx1"/>
                        </a:solidFill>
                        <a:latin typeface="+mj-lt"/>
                        <a:ea typeface="宋体" panose="02010600030101010101" pitchFamily="2"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hMerge="1">
                  <a:txBody>
                    <a:bodyPr/>
                    <a:lstStyle/>
                    <a:p>
                      <a:endParaRPr lang="zh-CN" altLang="en-US"/>
                    </a:p>
                  </a:txBody>
                  <a:tcPr>
                    <a:lnL w="12700" cap="flat" cmpd="sng" algn="ctr">
                      <a:solidFill>
                        <a:schemeClr val="tx1"/>
                      </a:solidFill>
                      <a:prstDash val="solid"/>
                      <a:round/>
                      <a:headEnd type="none" w="med" len="med"/>
                      <a:tailEnd type="none" w="med" len="med"/>
                    </a:lnL>
                  </a:tcPr>
                </a:tc>
                <a:tc>
                  <a:txBody>
                    <a:bodyPr/>
                    <a:lstStyle/>
                    <a:p>
                      <a:pPr algn="ctr"/>
                      <a:r>
                        <a:rPr lang="en-US" altLang="zh-CN" sz="800" b="1" i="0" dirty="0">
                          <a:solidFill>
                            <a:schemeClr val="tx1"/>
                          </a:solidFill>
                          <a:latin typeface="+mj-lt"/>
                          <a:ea typeface="宋体" panose="02010600030101010101" pitchFamily="2" charset="-122"/>
                        </a:rPr>
                        <a:t>9</a:t>
                      </a:r>
                      <a:endParaRPr lang="zh-CN" altLang="en-US" sz="800" b="1" i="0" dirty="0">
                        <a:solidFill>
                          <a:schemeClr val="tx1"/>
                        </a:solidFill>
                        <a:latin typeface="+mj-lt"/>
                        <a:ea typeface="宋体" panose="02010600030101010101" pitchFamily="2"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n-US" altLang="zh-CN" sz="800" b="1" i="0" dirty="0">
                          <a:solidFill>
                            <a:schemeClr val="tx1"/>
                          </a:solidFill>
                          <a:latin typeface="+mj-lt"/>
                          <a:ea typeface="宋体" panose="02010600030101010101" pitchFamily="2" charset="-122"/>
                        </a:rPr>
                        <a:t>3</a:t>
                      </a:r>
                      <a:endParaRPr lang="zh-CN" altLang="en-US" sz="800" b="1" i="0" dirty="0">
                        <a:solidFill>
                          <a:schemeClr val="tx1"/>
                        </a:solidFill>
                        <a:latin typeface="+mj-lt"/>
                        <a:ea typeface="宋体" panose="02010600030101010101" pitchFamily="2"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n-US" altLang="zh-CN" sz="800" b="1" i="0" dirty="0">
                          <a:solidFill>
                            <a:schemeClr val="tx1"/>
                          </a:solidFill>
                          <a:latin typeface="+mj-lt"/>
                          <a:ea typeface="宋体" panose="02010600030101010101" pitchFamily="2" charset="-122"/>
                        </a:rPr>
                        <a:t>9</a:t>
                      </a:r>
                      <a:endParaRPr lang="zh-CN" altLang="en-US" sz="800" b="1" i="0" dirty="0">
                        <a:solidFill>
                          <a:schemeClr val="tx1"/>
                        </a:solidFill>
                        <a:latin typeface="+mj-lt"/>
                        <a:ea typeface="宋体" panose="02010600030101010101" pitchFamily="2"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n-US" altLang="zh-CN" sz="800" b="1" i="0" dirty="0" smtClean="0">
                          <a:solidFill>
                            <a:schemeClr val="tx1"/>
                          </a:solidFill>
                          <a:latin typeface="+mj-lt"/>
                          <a:ea typeface="宋体" panose="02010600030101010101" pitchFamily="2" charset="-122"/>
                        </a:rPr>
                        <a:t>1</a:t>
                      </a:r>
                      <a:endParaRPr lang="zh-CN" altLang="en-US" sz="800" b="1" i="0" dirty="0">
                        <a:solidFill>
                          <a:schemeClr val="tx1"/>
                        </a:solidFill>
                        <a:latin typeface="+mj-lt"/>
                        <a:ea typeface="宋体" panose="02010600030101010101" pitchFamily="2"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3484366365"/>
                  </a:ext>
                </a:extLst>
              </a:tr>
              <a:tr h="252000">
                <a:tc rowSpan="3">
                  <a:txBody>
                    <a:bodyPr/>
                    <a:lstStyle/>
                    <a:p>
                      <a:pPr algn="l"/>
                      <a:r>
                        <a:rPr lang="zh-CN" altLang="en-US" sz="1100" b="1" dirty="0">
                          <a:solidFill>
                            <a:schemeClr val="tx1"/>
                          </a:solidFill>
                          <a:latin typeface="宋体" panose="02010600030101010101" pitchFamily="2" charset="-122"/>
                          <a:ea typeface="宋体" panose="02010600030101010101" pitchFamily="2" charset="-122"/>
                        </a:rPr>
                        <a:t>内容一</a:t>
                      </a:r>
                      <a:r>
                        <a:rPr lang="zh-CN" altLang="en-US" sz="1100" b="1" dirty="0" smtClean="0">
                          <a:solidFill>
                            <a:schemeClr val="tx1"/>
                          </a:solidFill>
                          <a:latin typeface="宋体" panose="02010600030101010101" pitchFamily="2" charset="-122"/>
                          <a:ea typeface="宋体" panose="02010600030101010101" pitchFamily="2" charset="-122"/>
                        </a:rPr>
                        <a:t>：混合架构同步机制</a:t>
                      </a:r>
                      <a:endParaRPr lang="en-US" altLang="zh-CN" sz="1100" b="1" dirty="0">
                        <a:solidFill>
                          <a:schemeClr val="tx1"/>
                        </a:solidFill>
                        <a:latin typeface="宋体" panose="02010600030101010101" pitchFamily="2" charset="-122"/>
                        <a:ea typeface="宋体" panose="02010600030101010101" pitchFamily="2"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lnSpc>
                          <a:spcPts val="1000"/>
                        </a:lnSpc>
                      </a:pPr>
                      <a:r>
                        <a:rPr lang="en-US" altLang="zh-CN" sz="900" b="1" dirty="0">
                          <a:solidFill>
                            <a:schemeClr val="tx1"/>
                          </a:solidFill>
                          <a:latin typeface="宋体" panose="02010600030101010101" pitchFamily="2" charset="-122"/>
                          <a:ea typeface="宋体" panose="02010600030101010101" pitchFamily="2" charset="-122"/>
                        </a:rPr>
                        <a:t>1.1</a:t>
                      </a:r>
                      <a:r>
                        <a:rPr lang="zh-CN" altLang="en-US" sz="900" b="1" dirty="0" smtClean="0">
                          <a:solidFill>
                            <a:schemeClr val="tx1"/>
                          </a:solidFill>
                          <a:latin typeface="宋体" panose="02010600030101010101" pitchFamily="2" charset="-122"/>
                          <a:ea typeface="宋体" panose="02010600030101010101" pitchFamily="2" charset="-122"/>
                        </a:rPr>
                        <a:t>：有线网络同步</a:t>
                      </a:r>
                      <a:endParaRPr lang="zh-CN" altLang="en-US" sz="900" b="1" dirty="0">
                        <a:solidFill>
                          <a:schemeClr val="tx1"/>
                        </a:solidFill>
                        <a:latin typeface="宋体" panose="02010600030101010101" pitchFamily="2" charset="-122"/>
                        <a:ea typeface="宋体" panose="02010600030101010101" pitchFamily="2"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algn="ctr"/>
                      <a:endParaRPr lang="zh-CN" altLang="en-US" sz="1400" b="1" dirty="0">
                        <a:solidFill>
                          <a:schemeClr val="tx1"/>
                        </a:solidFill>
                        <a:latin typeface="宋体" panose="02010600030101010101" pitchFamily="2" charset="-122"/>
                        <a:ea typeface="宋体" panose="02010600030101010101" pitchFamily="2" charset="-122"/>
                      </a:endParaRP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hMerge="1">
                  <a:txBody>
                    <a:bodyPr/>
                    <a:lstStyle/>
                    <a:p>
                      <a:endParaRPr lang="zh-CN" altLang="en-US"/>
                    </a:p>
                  </a:txBody>
                  <a:tcPr/>
                </a:tc>
                <a:tc>
                  <a:txBody>
                    <a:bodyPr/>
                    <a:lstStyle/>
                    <a:p>
                      <a:pPr algn="ctr"/>
                      <a:endParaRPr lang="zh-CN" altLang="en-US" sz="1400" b="1" dirty="0">
                        <a:solidFill>
                          <a:schemeClr val="tx1"/>
                        </a:solidFill>
                        <a:latin typeface="宋体" panose="02010600030101010101" pitchFamily="2" charset="-122"/>
                        <a:ea typeface="宋体" panose="02010600030101010101" pitchFamily="2" charset="-122"/>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b="1" dirty="0">
                        <a:solidFill>
                          <a:schemeClr val="tx1"/>
                        </a:solidFill>
                        <a:latin typeface="宋体" panose="02010600030101010101" pitchFamily="2" charset="-122"/>
                        <a:ea typeface="宋体" panose="02010600030101010101" pitchFamily="2" charset="-122"/>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b="1" dirty="0">
                        <a:solidFill>
                          <a:schemeClr val="tx1"/>
                        </a:solidFill>
                        <a:latin typeface="宋体" panose="02010600030101010101" pitchFamily="2" charset="-122"/>
                        <a:ea typeface="宋体" panose="02010600030101010101" pitchFamily="2" charset="-122"/>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b="1" dirty="0">
                        <a:solidFill>
                          <a:schemeClr val="tx1"/>
                        </a:solidFill>
                        <a:latin typeface="宋体" panose="02010600030101010101" pitchFamily="2" charset="-122"/>
                        <a:ea typeface="宋体" panose="02010600030101010101" pitchFamily="2" charset="-122"/>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b="1" dirty="0">
                        <a:solidFill>
                          <a:schemeClr val="tx1"/>
                        </a:solidFill>
                        <a:latin typeface="宋体" panose="02010600030101010101" pitchFamily="2" charset="-122"/>
                        <a:ea typeface="宋体" panose="02010600030101010101" pitchFamily="2" charset="-122"/>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b="1" dirty="0">
                        <a:solidFill>
                          <a:schemeClr val="tx1"/>
                        </a:solidFill>
                        <a:latin typeface="宋体" panose="02010600030101010101" pitchFamily="2" charset="-122"/>
                        <a:ea typeface="宋体" panose="02010600030101010101" pitchFamily="2" charset="-122"/>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67415144"/>
                  </a:ext>
                </a:extLst>
              </a:tr>
              <a:tr h="288000">
                <a:tc vMerge="1">
                  <a:txBody>
                    <a:bodyPr/>
                    <a:lstStyle/>
                    <a:p>
                      <a:endParaRPr lang="zh-CN" altLang="en-US"/>
                    </a:p>
                  </a:txBody>
                  <a:tcPr/>
                </a:tc>
                <a:tc>
                  <a:txBody>
                    <a:bodyPr/>
                    <a:lstStyle/>
                    <a:p>
                      <a:pPr algn="l">
                        <a:lnSpc>
                          <a:spcPts val="1000"/>
                        </a:lnSpc>
                      </a:pPr>
                      <a:r>
                        <a:rPr lang="en-US" altLang="zh-CN" sz="900" b="1" dirty="0">
                          <a:solidFill>
                            <a:schemeClr val="tx1"/>
                          </a:solidFill>
                          <a:latin typeface="宋体" panose="02010600030101010101" pitchFamily="2" charset="-122"/>
                          <a:ea typeface="宋体" panose="02010600030101010101" pitchFamily="2" charset="-122"/>
                        </a:rPr>
                        <a:t>1.2</a:t>
                      </a:r>
                      <a:r>
                        <a:rPr lang="zh-CN" altLang="en-US" sz="900" b="1" dirty="0" smtClean="0">
                          <a:solidFill>
                            <a:schemeClr val="tx1"/>
                          </a:solidFill>
                          <a:latin typeface="宋体" panose="02010600030101010101" pitchFamily="2" charset="-122"/>
                          <a:ea typeface="宋体" panose="02010600030101010101" pitchFamily="2" charset="-122"/>
                        </a:rPr>
                        <a:t>：无线网络同步</a:t>
                      </a:r>
                      <a:endParaRPr lang="zh-CN" altLang="en-US" sz="900" b="1" dirty="0">
                        <a:solidFill>
                          <a:schemeClr val="tx1"/>
                        </a:solidFill>
                        <a:latin typeface="宋体" panose="02010600030101010101" pitchFamily="2" charset="-122"/>
                        <a:ea typeface="宋体" panose="02010600030101010101" pitchFamily="2"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gridSpan="4">
                  <a:txBody>
                    <a:bodyPr/>
                    <a:lstStyle/>
                    <a:p>
                      <a:pPr algn="ctr"/>
                      <a:endParaRPr lang="zh-CN" altLang="en-US" sz="1400" b="1" dirty="0">
                        <a:solidFill>
                          <a:schemeClr val="tx1"/>
                        </a:solidFill>
                        <a:latin typeface="宋体" panose="02010600030101010101" pitchFamily="2" charset="-122"/>
                        <a:ea typeface="宋体" panose="02010600030101010101" pitchFamily="2" charset="-122"/>
                      </a:endParaRP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hMerge="1">
                  <a:txBody>
                    <a:bodyPr/>
                    <a:lstStyle/>
                    <a:p>
                      <a:endParaRPr lang="zh-CN" altLang="en-US"/>
                    </a:p>
                  </a:txBody>
                  <a:tcPr/>
                </a:tc>
                <a:tc hMerge="1">
                  <a:txBody>
                    <a:bodyPr/>
                    <a:lstStyle/>
                    <a:p>
                      <a:pPr algn="ctr"/>
                      <a:endParaRPr lang="zh-CN" altLang="en-US" sz="1400" b="1" dirty="0">
                        <a:solidFill>
                          <a:schemeClr val="tx1"/>
                        </a:solidFill>
                        <a:latin typeface="宋体" panose="02010600030101010101" pitchFamily="2" charset="-122"/>
                        <a:ea typeface="宋体" panose="02010600030101010101" pitchFamily="2" charset="-122"/>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hMerge="1">
                  <a:txBody>
                    <a:bodyPr/>
                    <a:lstStyle/>
                    <a:p>
                      <a:endParaRPr lang="zh-CN" altLang="en-US"/>
                    </a:p>
                  </a:txBody>
                  <a:tcPr>
                    <a:lnT w="12700" cap="flat" cmpd="sng" algn="ctr">
                      <a:solidFill>
                        <a:schemeClr val="tx1"/>
                      </a:solidFill>
                      <a:prstDash val="solid"/>
                      <a:round/>
                      <a:headEnd type="none" w="med" len="med"/>
                      <a:tailEnd type="none" w="med" len="med"/>
                    </a:lnT>
                  </a:tcPr>
                </a:tc>
                <a:tc>
                  <a:txBody>
                    <a:bodyPr/>
                    <a:lstStyle/>
                    <a:p>
                      <a:pPr algn="ctr"/>
                      <a:endParaRPr lang="zh-CN" altLang="en-US" sz="1400" b="1" dirty="0">
                        <a:solidFill>
                          <a:schemeClr val="tx1"/>
                        </a:solidFill>
                        <a:latin typeface="宋体" panose="02010600030101010101" pitchFamily="2" charset="-122"/>
                        <a:ea typeface="宋体" panose="02010600030101010101" pitchFamily="2" charset="-122"/>
                      </a:endParaRPr>
                    </a:p>
                  </a:txBody>
                  <a:tcPr anchor="ctr">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b="1" dirty="0">
                        <a:solidFill>
                          <a:schemeClr val="tx1"/>
                        </a:solidFill>
                        <a:latin typeface="宋体" panose="02010600030101010101" pitchFamily="2" charset="-122"/>
                        <a:ea typeface="宋体" panose="02010600030101010101" pitchFamily="2" charset="-122"/>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b="1" dirty="0">
                        <a:solidFill>
                          <a:schemeClr val="tx1"/>
                        </a:solidFill>
                        <a:latin typeface="宋体" panose="02010600030101010101" pitchFamily="2" charset="-122"/>
                        <a:ea typeface="宋体" panose="02010600030101010101" pitchFamily="2" charset="-122"/>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b="1" dirty="0">
                        <a:solidFill>
                          <a:schemeClr val="tx1"/>
                        </a:solidFill>
                        <a:latin typeface="宋体" panose="02010600030101010101" pitchFamily="2" charset="-122"/>
                        <a:ea typeface="宋体" panose="02010600030101010101" pitchFamily="2" charset="-122"/>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391468112"/>
                  </a:ext>
                </a:extLst>
              </a:tr>
              <a:tr h="288000">
                <a:tc vMerge="1">
                  <a:txBody>
                    <a:bodyPr/>
                    <a:lstStyle/>
                    <a:p>
                      <a:endParaRPr lang="zh-CN" altLang="en-US"/>
                    </a:p>
                  </a:txBody>
                  <a:tcPr/>
                </a:tc>
                <a:tc>
                  <a:txBody>
                    <a:bodyPr/>
                    <a:lstStyle/>
                    <a:p>
                      <a:pPr algn="l">
                        <a:lnSpc>
                          <a:spcPts val="1000"/>
                        </a:lnSpc>
                      </a:pPr>
                      <a:r>
                        <a:rPr lang="en-US" altLang="zh-CN" sz="900" b="1" dirty="0">
                          <a:solidFill>
                            <a:schemeClr val="tx1"/>
                          </a:solidFill>
                          <a:latin typeface="宋体" panose="02010600030101010101" pitchFamily="2" charset="-122"/>
                          <a:ea typeface="宋体" panose="02010600030101010101" pitchFamily="2" charset="-122"/>
                        </a:rPr>
                        <a:t>1.3</a:t>
                      </a:r>
                      <a:r>
                        <a:rPr lang="zh-CN" altLang="en-US" sz="900" b="1" dirty="0" smtClean="0">
                          <a:solidFill>
                            <a:schemeClr val="tx1"/>
                          </a:solidFill>
                          <a:latin typeface="宋体" panose="02010600030101010101" pitchFamily="2" charset="-122"/>
                          <a:ea typeface="宋体" panose="02010600030101010101" pitchFamily="2" charset="-122"/>
                        </a:rPr>
                        <a:t>：融合同步机制</a:t>
                      </a:r>
                      <a:endParaRPr lang="zh-CN" altLang="en-US" sz="900" b="1" dirty="0">
                        <a:solidFill>
                          <a:schemeClr val="tx1"/>
                        </a:solidFill>
                        <a:latin typeface="宋体" panose="02010600030101010101" pitchFamily="2" charset="-122"/>
                        <a:ea typeface="宋体" panose="02010600030101010101" pitchFamily="2"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algn="ctr"/>
                      <a:endParaRPr lang="zh-CN" altLang="en-US" sz="1400" b="1" dirty="0">
                        <a:solidFill>
                          <a:schemeClr val="tx1"/>
                        </a:solidFill>
                        <a:latin typeface="宋体" panose="02010600030101010101" pitchFamily="2" charset="-122"/>
                        <a:ea typeface="宋体" panose="02010600030101010101" pitchFamily="2" charset="-122"/>
                      </a:endParaRP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zh-CN" altLang="en-US"/>
                    </a:p>
                  </a:txBody>
                  <a:tcPr/>
                </a:tc>
                <a:tc gridSpan="3">
                  <a:txBody>
                    <a:bodyPr/>
                    <a:lstStyle/>
                    <a:p>
                      <a:pPr algn="ctr"/>
                      <a:endParaRPr lang="zh-CN" altLang="en-US" sz="1400" b="1" dirty="0">
                        <a:solidFill>
                          <a:schemeClr val="tx1"/>
                        </a:solidFill>
                        <a:latin typeface="宋体" panose="02010600030101010101" pitchFamily="2" charset="-122"/>
                        <a:ea typeface="宋体" panose="02010600030101010101" pitchFamily="2" charset="-122"/>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hMerge="1">
                  <a:txBody>
                    <a:bodyPr/>
                    <a:lstStyle/>
                    <a:p>
                      <a:endParaRPr lang="zh-CN" altLang="en-US"/>
                    </a:p>
                  </a:txBody>
                  <a:tcPr>
                    <a:lnL w="12700" cap="flat" cmpd="sng" algn="ctr">
                      <a:solidFill>
                        <a:schemeClr val="bg1"/>
                      </a:solidFill>
                      <a:prstDash val="solid"/>
                      <a:round/>
                      <a:headEnd type="none" w="med" len="med"/>
                      <a:tailEnd type="none" w="med" len="med"/>
                    </a:lnL>
                  </a:tcPr>
                </a:tc>
                <a:tc hMerge="1">
                  <a:txBody>
                    <a:bodyPr/>
                    <a:lstStyle/>
                    <a:p>
                      <a:pPr algn="ctr"/>
                      <a:endParaRPr lang="zh-CN" altLang="en-US" sz="1400" b="1" dirty="0">
                        <a:solidFill>
                          <a:schemeClr val="tx1"/>
                        </a:solidFill>
                        <a:latin typeface="宋体" panose="02010600030101010101" pitchFamily="2" charset="-122"/>
                        <a:ea typeface="宋体" panose="02010600030101010101" pitchFamily="2" charset="-122"/>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a:txBody>
                    <a:bodyPr/>
                    <a:lstStyle/>
                    <a:p>
                      <a:pPr algn="ctr"/>
                      <a:endParaRPr lang="zh-CN" altLang="en-US" sz="1400" b="1" dirty="0">
                        <a:solidFill>
                          <a:schemeClr val="tx1"/>
                        </a:solidFill>
                        <a:latin typeface="宋体" panose="02010600030101010101" pitchFamily="2" charset="-122"/>
                        <a:ea typeface="宋体" panose="02010600030101010101" pitchFamily="2" charset="-122"/>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b="1" dirty="0">
                        <a:solidFill>
                          <a:schemeClr val="tx1"/>
                        </a:solidFill>
                        <a:latin typeface="宋体" panose="02010600030101010101" pitchFamily="2" charset="-122"/>
                        <a:ea typeface="宋体" panose="02010600030101010101" pitchFamily="2" charset="-122"/>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b="1" dirty="0">
                        <a:solidFill>
                          <a:schemeClr val="tx1"/>
                        </a:solidFill>
                        <a:latin typeface="宋体" panose="02010600030101010101" pitchFamily="2" charset="-122"/>
                        <a:ea typeface="宋体" panose="02010600030101010101" pitchFamily="2" charset="-122"/>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21935648"/>
                  </a:ext>
                </a:extLst>
              </a:tr>
              <a:tr h="288000">
                <a:tc rowSpan="2">
                  <a:txBody>
                    <a:bodyPr/>
                    <a:lstStyle/>
                    <a:p>
                      <a:pPr algn="l"/>
                      <a:r>
                        <a:rPr lang="zh-CN" altLang="en-US" sz="1100" b="1" dirty="0">
                          <a:solidFill>
                            <a:schemeClr val="tx1"/>
                          </a:solidFill>
                          <a:latin typeface="宋体" panose="02010600030101010101" pitchFamily="2" charset="-122"/>
                          <a:ea typeface="宋体" panose="02010600030101010101" pitchFamily="2" charset="-122"/>
                        </a:rPr>
                        <a:t>内容二</a:t>
                      </a:r>
                      <a:r>
                        <a:rPr lang="zh-CN" altLang="en-US" sz="1100" b="1" dirty="0" smtClean="0">
                          <a:solidFill>
                            <a:schemeClr val="tx1"/>
                          </a:solidFill>
                          <a:latin typeface="宋体" panose="02010600030101010101" pitchFamily="2" charset="-122"/>
                          <a:ea typeface="宋体" panose="02010600030101010101" pitchFamily="2" charset="-122"/>
                        </a:rPr>
                        <a:t>：累积误差修正</a:t>
                      </a:r>
                      <a:endParaRPr lang="zh-CN" altLang="en-US" sz="1100" b="1" dirty="0">
                        <a:solidFill>
                          <a:schemeClr val="tx1"/>
                        </a:solidFill>
                        <a:latin typeface="宋体" panose="02010600030101010101" pitchFamily="2" charset="-122"/>
                        <a:ea typeface="宋体" panose="02010600030101010101" pitchFamily="2"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ts val="1000"/>
                        </a:lnSpc>
                        <a:spcBef>
                          <a:spcPts val="0"/>
                        </a:spcBef>
                        <a:spcAft>
                          <a:spcPts val="0"/>
                        </a:spcAft>
                        <a:buClrTx/>
                        <a:buSzTx/>
                        <a:buFontTx/>
                        <a:buNone/>
                        <a:tabLst/>
                        <a:defRPr/>
                      </a:pPr>
                      <a:r>
                        <a:rPr lang="en-US" altLang="zh-CN" sz="900" b="1" dirty="0">
                          <a:solidFill>
                            <a:schemeClr val="tx1"/>
                          </a:solidFill>
                          <a:latin typeface="宋体" panose="02010600030101010101" pitchFamily="2" charset="-122"/>
                          <a:ea typeface="宋体" panose="02010600030101010101" pitchFamily="2" charset="-122"/>
                        </a:rPr>
                        <a:t>2.1</a:t>
                      </a:r>
                      <a:r>
                        <a:rPr lang="zh-CN" altLang="en-US" sz="900" b="1" dirty="0" smtClean="0">
                          <a:solidFill>
                            <a:schemeClr val="tx1"/>
                          </a:solidFill>
                          <a:latin typeface="宋体" panose="02010600030101010101" pitchFamily="2" charset="-122"/>
                          <a:ea typeface="宋体" panose="02010600030101010101" pitchFamily="2" charset="-122"/>
                        </a:rPr>
                        <a:t>：载波间隔调整</a:t>
                      </a:r>
                      <a:endParaRPr lang="zh-CN" altLang="en-US" sz="900" b="1" dirty="0">
                        <a:solidFill>
                          <a:schemeClr val="tx1"/>
                        </a:solidFill>
                        <a:latin typeface="宋体" panose="02010600030101010101" pitchFamily="2" charset="-122"/>
                        <a:ea typeface="宋体" panose="02010600030101010101" pitchFamily="2"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400" b="1" dirty="0">
                        <a:solidFill>
                          <a:schemeClr val="tx1"/>
                        </a:solidFill>
                        <a:latin typeface="宋体" panose="02010600030101010101" pitchFamily="2" charset="-122"/>
                        <a:ea typeface="宋体" panose="02010600030101010101" pitchFamily="2" charset="-122"/>
                      </a:endParaRP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400" b="1" dirty="0">
                        <a:solidFill>
                          <a:schemeClr val="tx1"/>
                        </a:solidFill>
                        <a:latin typeface="宋体" panose="02010600030101010101" pitchFamily="2" charset="-122"/>
                        <a:ea typeface="宋体" panose="02010600030101010101" pitchFamily="2" charset="-122"/>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algn="ctr"/>
                      <a:endParaRPr lang="zh-CN" altLang="en-US" sz="1400" b="1" dirty="0">
                        <a:solidFill>
                          <a:schemeClr val="tx1"/>
                        </a:solidFill>
                        <a:latin typeface="宋体" panose="02010600030101010101" pitchFamily="2" charset="-122"/>
                        <a:ea typeface="宋体" panose="02010600030101010101" pitchFamily="2" charset="-122"/>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hMerge="1">
                  <a:txBody>
                    <a:bodyPr/>
                    <a:lstStyle/>
                    <a:p>
                      <a:pPr algn="ctr"/>
                      <a:endParaRPr lang="zh-CN" altLang="en-US" sz="1400" b="1" dirty="0">
                        <a:solidFill>
                          <a:schemeClr val="tx1"/>
                        </a:solidFill>
                        <a:latin typeface="宋体" panose="02010600030101010101" pitchFamily="2" charset="-122"/>
                        <a:ea typeface="宋体" panose="02010600030101010101" pitchFamily="2" charset="-122"/>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a:txBody>
                    <a:bodyPr/>
                    <a:lstStyle/>
                    <a:p>
                      <a:pPr algn="ctr"/>
                      <a:endParaRPr lang="zh-CN" altLang="en-US" sz="1400" b="1" dirty="0">
                        <a:solidFill>
                          <a:schemeClr val="tx1"/>
                        </a:solidFill>
                        <a:latin typeface="宋体" panose="02010600030101010101" pitchFamily="2" charset="-122"/>
                        <a:ea typeface="宋体" panose="02010600030101010101" pitchFamily="2" charset="-122"/>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b="1" dirty="0">
                        <a:solidFill>
                          <a:schemeClr val="tx1"/>
                        </a:solidFill>
                        <a:latin typeface="宋体" panose="02010600030101010101" pitchFamily="2" charset="-122"/>
                        <a:ea typeface="宋体" panose="02010600030101010101" pitchFamily="2" charset="-122"/>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b="1" dirty="0">
                        <a:solidFill>
                          <a:schemeClr val="tx1"/>
                        </a:solidFill>
                        <a:latin typeface="宋体" panose="02010600030101010101" pitchFamily="2" charset="-122"/>
                        <a:ea typeface="宋体" panose="02010600030101010101" pitchFamily="2" charset="-122"/>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b="1" dirty="0">
                        <a:solidFill>
                          <a:schemeClr val="tx1"/>
                        </a:solidFill>
                        <a:latin typeface="宋体" panose="02010600030101010101" pitchFamily="2" charset="-122"/>
                        <a:ea typeface="宋体" panose="02010600030101010101" pitchFamily="2" charset="-122"/>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84960769"/>
                  </a:ext>
                </a:extLst>
              </a:tr>
              <a:tr h="288000">
                <a:tc vMerge="1">
                  <a:txBody>
                    <a:bodyPr/>
                    <a:lstStyle/>
                    <a:p>
                      <a:endParaRPr lang="zh-CN" altLang="en-US"/>
                    </a:p>
                  </a:txBody>
                  <a:tcPr/>
                </a:tc>
                <a:tc>
                  <a:txBody>
                    <a:bodyPr/>
                    <a:lstStyle/>
                    <a:p>
                      <a:pPr marL="0" marR="0" lvl="0" indent="0" algn="l" defTabSz="914400" rtl="0" eaLnBrk="1" fontAlgn="auto" latinLnBrk="0" hangingPunct="1">
                        <a:lnSpc>
                          <a:spcPts val="1000"/>
                        </a:lnSpc>
                        <a:spcBef>
                          <a:spcPts val="0"/>
                        </a:spcBef>
                        <a:spcAft>
                          <a:spcPts val="0"/>
                        </a:spcAft>
                        <a:buClrTx/>
                        <a:buSzTx/>
                        <a:buFontTx/>
                        <a:buNone/>
                        <a:tabLst/>
                        <a:defRPr/>
                      </a:pPr>
                      <a:r>
                        <a:rPr lang="en-US" altLang="zh-CN" sz="900" b="1" dirty="0">
                          <a:solidFill>
                            <a:schemeClr val="tx1"/>
                          </a:solidFill>
                          <a:latin typeface="宋体" panose="02010600030101010101" pitchFamily="2" charset="-122"/>
                          <a:ea typeface="宋体" panose="02010600030101010101" pitchFamily="2" charset="-122"/>
                        </a:rPr>
                        <a:t>2.2</a:t>
                      </a:r>
                      <a:r>
                        <a:rPr lang="zh-CN" altLang="en-US" sz="900" b="1" dirty="0" smtClean="0">
                          <a:solidFill>
                            <a:schemeClr val="tx1"/>
                          </a:solidFill>
                          <a:latin typeface="宋体" panose="02010600030101010101" pitchFamily="2" charset="-122"/>
                          <a:ea typeface="宋体" panose="02010600030101010101" pitchFamily="2" charset="-122"/>
                        </a:rPr>
                        <a:t>：累计误差补偿</a:t>
                      </a:r>
                      <a:endParaRPr lang="zh-CN" altLang="en-US" sz="900" b="1" dirty="0">
                        <a:solidFill>
                          <a:schemeClr val="tx1"/>
                        </a:solidFill>
                        <a:latin typeface="宋体" panose="02010600030101010101" pitchFamily="2" charset="-122"/>
                        <a:ea typeface="宋体" panose="02010600030101010101" pitchFamily="2"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algn="ctr"/>
                      <a:endParaRPr lang="zh-CN" altLang="en-US" sz="1400" b="1" dirty="0">
                        <a:solidFill>
                          <a:schemeClr val="tx1"/>
                        </a:solidFill>
                        <a:latin typeface="宋体" panose="02010600030101010101" pitchFamily="2" charset="-122"/>
                        <a:ea typeface="宋体" panose="02010600030101010101" pitchFamily="2" charset="-122"/>
                      </a:endParaRP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zh-CN" altLang="en-US"/>
                    </a:p>
                  </a:txBody>
                  <a:tcPr/>
                </a:tc>
                <a:tc gridSpan="3">
                  <a:txBody>
                    <a:bodyPr/>
                    <a:lstStyle/>
                    <a:p>
                      <a:pPr algn="ctr"/>
                      <a:endParaRPr lang="zh-CN" altLang="en-US" sz="1400" b="1" dirty="0">
                        <a:solidFill>
                          <a:schemeClr val="tx1"/>
                        </a:solidFill>
                        <a:latin typeface="宋体" panose="02010600030101010101" pitchFamily="2" charset="-122"/>
                        <a:ea typeface="宋体" panose="02010600030101010101" pitchFamily="2" charset="-122"/>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hMerge="1">
                  <a:txBody>
                    <a:bodyPr/>
                    <a:lstStyle/>
                    <a:p>
                      <a:endParaRPr lang="zh-CN" altLang="en-US"/>
                    </a:p>
                  </a:txBody>
                  <a:tcPr>
                    <a:lnL w="12700" cap="flat" cmpd="sng" algn="ctr">
                      <a:solidFill>
                        <a:schemeClr val="bg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hMerge="1">
                  <a:txBody>
                    <a:bodyPr/>
                    <a:lstStyle/>
                    <a:p>
                      <a:pPr algn="ctr"/>
                      <a:endParaRPr lang="zh-CN" altLang="en-US" sz="1400" b="1" dirty="0">
                        <a:solidFill>
                          <a:schemeClr val="tx1"/>
                        </a:solidFill>
                        <a:latin typeface="宋体" panose="02010600030101010101" pitchFamily="2" charset="-122"/>
                        <a:ea typeface="宋体" panose="02010600030101010101" pitchFamily="2" charset="-122"/>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a:txBody>
                    <a:bodyPr/>
                    <a:lstStyle/>
                    <a:p>
                      <a:pPr marL="0" algn="ctr" defTabSz="914400" rtl="0" eaLnBrk="1" latinLnBrk="0" hangingPunct="1"/>
                      <a:endParaRPr lang="zh-CN" altLang="en-US" sz="1400" b="1" kern="1200" dirty="0">
                        <a:solidFill>
                          <a:schemeClr val="tx1"/>
                        </a:solidFill>
                        <a:latin typeface="宋体" panose="02010600030101010101" pitchFamily="2" charset="-122"/>
                        <a:ea typeface="宋体" panose="02010600030101010101" pitchFamily="2" charset="-122"/>
                        <a:cs typeface="+mn-cs"/>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9CCFF"/>
                    </a:solidFill>
                  </a:tcPr>
                </a:tc>
                <a:tc>
                  <a:txBody>
                    <a:bodyPr/>
                    <a:lstStyle/>
                    <a:p>
                      <a:pPr marL="0" algn="ctr" defTabSz="914400" rtl="0" eaLnBrk="1" latinLnBrk="0" hangingPunct="1"/>
                      <a:endParaRPr lang="zh-CN" altLang="en-US" sz="1400" b="1" kern="1200" dirty="0">
                        <a:solidFill>
                          <a:schemeClr val="tx1"/>
                        </a:solidFill>
                        <a:latin typeface="宋体" panose="02010600030101010101" pitchFamily="2" charset="-122"/>
                        <a:ea typeface="宋体" panose="02010600030101010101" pitchFamily="2" charset="-122"/>
                        <a:cs typeface="+mn-cs"/>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b="1" dirty="0">
                        <a:solidFill>
                          <a:schemeClr val="tx1"/>
                        </a:solidFill>
                        <a:latin typeface="宋体" panose="02010600030101010101" pitchFamily="2" charset="-122"/>
                        <a:ea typeface="宋体" panose="02010600030101010101" pitchFamily="2" charset="-122"/>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547062162"/>
                  </a:ext>
                </a:extLst>
              </a:tr>
              <a:tr h="250517">
                <a:tc rowSpan="2">
                  <a:txBody>
                    <a:bodyPr/>
                    <a:lstStyle/>
                    <a:p>
                      <a:pPr algn="l"/>
                      <a:r>
                        <a:rPr lang="zh-CN" altLang="en-US" sz="1100" b="1" dirty="0">
                          <a:solidFill>
                            <a:schemeClr val="tx1"/>
                          </a:solidFill>
                          <a:latin typeface="宋体" panose="02010600030101010101" pitchFamily="2" charset="-122"/>
                          <a:ea typeface="宋体" panose="02010600030101010101" pitchFamily="2" charset="-122"/>
                        </a:rPr>
                        <a:t>内容三</a:t>
                      </a:r>
                      <a:r>
                        <a:rPr lang="zh-CN" altLang="en-US" sz="1100" b="1" dirty="0" smtClean="0">
                          <a:solidFill>
                            <a:schemeClr val="tx1"/>
                          </a:solidFill>
                          <a:latin typeface="宋体" panose="02010600030101010101" pitchFamily="2" charset="-122"/>
                          <a:ea typeface="宋体" panose="02010600030101010101" pitchFamily="2" charset="-122"/>
                        </a:rPr>
                        <a:t>：校验更新</a:t>
                      </a:r>
                      <a:endParaRPr lang="zh-CN" altLang="en-US" sz="1100" b="1" dirty="0">
                        <a:solidFill>
                          <a:schemeClr val="tx1"/>
                        </a:solidFill>
                        <a:latin typeface="宋体" panose="02010600030101010101" pitchFamily="2" charset="-122"/>
                        <a:ea typeface="宋体" panose="02010600030101010101" pitchFamily="2"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lnSpc>
                          <a:spcPts val="1000"/>
                        </a:lnSpc>
                      </a:pPr>
                      <a:r>
                        <a:rPr lang="en-US" altLang="zh-CN" sz="900" b="1" dirty="0" smtClean="0">
                          <a:solidFill>
                            <a:schemeClr val="tx1"/>
                          </a:solidFill>
                          <a:latin typeface="宋体" panose="02010600030101010101" pitchFamily="2" charset="-122"/>
                          <a:ea typeface="宋体" panose="02010600030101010101" pitchFamily="2" charset="-122"/>
                        </a:rPr>
                        <a:t>3.1:</a:t>
                      </a:r>
                      <a:r>
                        <a:rPr lang="zh-CN" altLang="en-US" sz="900" b="1" dirty="0" smtClean="0">
                          <a:solidFill>
                            <a:schemeClr val="tx1"/>
                          </a:solidFill>
                          <a:latin typeface="宋体" panose="02010600030101010101" pitchFamily="2" charset="-122"/>
                          <a:ea typeface="宋体" panose="02010600030101010101" pitchFamily="2" charset="-122"/>
                        </a:rPr>
                        <a:t>局部校验更新</a:t>
                      </a:r>
                      <a:endParaRPr lang="zh-CN" altLang="en-US" sz="900" b="1" dirty="0">
                        <a:solidFill>
                          <a:schemeClr val="tx1"/>
                        </a:solidFill>
                        <a:latin typeface="宋体" panose="02010600030101010101" pitchFamily="2" charset="-122"/>
                        <a:ea typeface="宋体" panose="02010600030101010101" pitchFamily="2"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algn="ctr"/>
                      <a:endParaRPr lang="zh-CN" altLang="en-US" sz="1400" b="1" dirty="0">
                        <a:solidFill>
                          <a:schemeClr val="tx1"/>
                        </a:solidFill>
                        <a:latin typeface="宋体" panose="02010600030101010101" pitchFamily="2" charset="-122"/>
                        <a:ea typeface="宋体" panose="02010600030101010101" pitchFamily="2" charset="-122"/>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CN" altLang="en-US"/>
                    </a:p>
                  </a:txBody>
                  <a:tcPr/>
                </a:tc>
                <a:tc gridSpan="2">
                  <a:txBody>
                    <a:bodyPr/>
                    <a:lstStyle/>
                    <a:p>
                      <a:pPr algn="ctr"/>
                      <a:endParaRPr lang="zh-CN" altLang="en-US" sz="1400" b="1" dirty="0">
                        <a:solidFill>
                          <a:schemeClr val="tx1"/>
                        </a:solidFill>
                        <a:latin typeface="宋体" panose="02010600030101010101" pitchFamily="2" charset="-122"/>
                        <a:ea typeface="宋体" panose="02010600030101010101" pitchFamily="2"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zh-CN" altLang="en-US" sz="1400" b="1" dirty="0">
                        <a:solidFill>
                          <a:schemeClr val="tx1"/>
                        </a:solidFill>
                        <a:latin typeface="宋体" panose="02010600030101010101" pitchFamily="2" charset="-122"/>
                        <a:ea typeface="宋体" panose="02010600030101010101" pitchFamily="2"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b="1" dirty="0">
                        <a:solidFill>
                          <a:schemeClr val="tx1"/>
                        </a:solidFill>
                        <a:latin typeface="宋体" panose="02010600030101010101" pitchFamily="2" charset="-122"/>
                        <a:ea typeface="宋体" panose="02010600030101010101" pitchFamily="2"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ctr"/>
                      <a:endParaRPr lang="zh-CN" altLang="en-US" sz="1400" b="1" dirty="0">
                        <a:solidFill>
                          <a:schemeClr val="tx1"/>
                        </a:solidFill>
                        <a:latin typeface="宋体" panose="02010600030101010101" pitchFamily="2" charset="-122"/>
                        <a:ea typeface="宋体" panose="02010600030101010101" pitchFamily="2"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b="1" dirty="0">
                        <a:solidFill>
                          <a:schemeClr val="tx1"/>
                        </a:solidFill>
                        <a:latin typeface="宋体" panose="02010600030101010101" pitchFamily="2" charset="-122"/>
                        <a:ea typeface="宋体" panose="02010600030101010101" pitchFamily="2"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400" b="1" dirty="0">
                        <a:solidFill>
                          <a:schemeClr val="tx1"/>
                        </a:solidFill>
                        <a:latin typeface="宋体" panose="02010600030101010101" pitchFamily="2" charset="-122"/>
                        <a:ea typeface="宋体" panose="02010600030101010101" pitchFamily="2"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66252853"/>
                  </a:ext>
                </a:extLst>
              </a:tr>
              <a:tr h="250517">
                <a:tc vMerge="1">
                  <a:txBody>
                    <a:bodyPr/>
                    <a:lstStyle/>
                    <a:p>
                      <a:endParaRPr lang="zh-CN" altLang="en-US"/>
                    </a:p>
                  </a:txBody>
                  <a:tcPr/>
                </a:tc>
                <a:tc>
                  <a:txBody>
                    <a:bodyPr/>
                    <a:lstStyle/>
                    <a:p>
                      <a:pPr algn="l">
                        <a:lnSpc>
                          <a:spcPts val="1000"/>
                        </a:lnSpc>
                      </a:pPr>
                      <a:r>
                        <a:rPr lang="en-US" altLang="zh-CN" sz="900" b="1" dirty="0">
                          <a:solidFill>
                            <a:schemeClr val="tx1"/>
                          </a:solidFill>
                          <a:latin typeface="宋体" panose="02010600030101010101" pitchFamily="2" charset="-122"/>
                          <a:ea typeface="宋体" panose="02010600030101010101" pitchFamily="2" charset="-122"/>
                        </a:rPr>
                        <a:t>3.2</a:t>
                      </a:r>
                      <a:r>
                        <a:rPr lang="zh-CN" altLang="en-US" sz="900" b="1" dirty="0" smtClean="0">
                          <a:solidFill>
                            <a:schemeClr val="tx1"/>
                          </a:solidFill>
                          <a:latin typeface="宋体" panose="02010600030101010101" pitchFamily="2" charset="-122"/>
                          <a:ea typeface="宋体" panose="02010600030101010101" pitchFamily="2" charset="-122"/>
                        </a:rPr>
                        <a:t>：全局校验更新</a:t>
                      </a:r>
                      <a:endParaRPr lang="zh-CN" altLang="en-US" sz="900" b="1" dirty="0">
                        <a:solidFill>
                          <a:schemeClr val="tx1"/>
                        </a:solidFill>
                        <a:latin typeface="宋体" panose="02010600030101010101" pitchFamily="2" charset="-122"/>
                        <a:ea typeface="宋体" panose="02010600030101010101" pitchFamily="2"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algn="ctr"/>
                      <a:endParaRPr lang="zh-CN" altLang="en-US" sz="1400" b="1" dirty="0">
                        <a:solidFill>
                          <a:schemeClr val="tx1"/>
                        </a:solidFill>
                        <a:latin typeface="宋体" panose="02010600030101010101" pitchFamily="2" charset="-122"/>
                        <a:ea typeface="宋体" panose="02010600030101010101" pitchFamily="2" charset="-122"/>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CN" altLang="en-US"/>
                    </a:p>
                  </a:txBody>
                  <a:tcPr/>
                </a:tc>
                <a:tc gridSpan="2">
                  <a:txBody>
                    <a:bodyPr/>
                    <a:lstStyle/>
                    <a:p>
                      <a:pPr algn="ctr"/>
                      <a:endParaRPr lang="zh-CN" altLang="en-US" sz="1400" b="1" dirty="0">
                        <a:solidFill>
                          <a:schemeClr val="tx1"/>
                        </a:solidFill>
                        <a:latin typeface="宋体" panose="02010600030101010101" pitchFamily="2" charset="-122"/>
                        <a:ea typeface="宋体" panose="02010600030101010101" pitchFamily="2"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CN" altLang="en-US"/>
                    </a:p>
                  </a:txBody>
                  <a:tcPr>
                    <a:lnL w="12700" cap="flat" cmpd="sng" algn="ctr">
                      <a:solidFill>
                        <a:schemeClr val="bg1"/>
                      </a:solidFill>
                      <a:prstDash val="solid"/>
                      <a:round/>
                      <a:headEnd type="none" w="med" len="med"/>
                      <a:tailEnd type="none" w="med" len="med"/>
                    </a:lnL>
                  </a:tcPr>
                </a:tc>
                <a:tc>
                  <a:txBody>
                    <a:bodyPr/>
                    <a:lstStyle/>
                    <a:p>
                      <a:pPr algn="ctr"/>
                      <a:endParaRPr lang="zh-CN" altLang="en-US" sz="1400" b="1" dirty="0">
                        <a:solidFill>
                          <a:schemeClr val="tx1"/>
                        </a:solidFill>
                        <a:latin typeface="宋体" panose="02010600030101010101" pitchFamily="2" charset="-122"/>
                        <a:ea typeface="宋体" panose="02010600030101010101" pitchFamily="2"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ctr"/>
                      <a:endParaRPr lang="zh-CN" altLang="en-US" sz="1400" b="1" dirty="0">
                        <a:solidFill>
                          <a:schemeClr val="tx1"/>
                        </a:solidFill>
                        <a:latin typeface="宋体" panose="02010600030101010101" pitchFamily="2" charset="-122"/>
                        <a:ea typeface="宋体" panose="02010600030101010101" pitchFamily="2"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ctr"/>
                      <a:endParaRPr lang="zh-CN" altLang="en-US" sz="1400" b="1" dirty="0">
                        <a:solidFill>
                          <a:schemeClr val="tx1"/>
                        </a:solidFill>
                        <a:latin typeface="宋体" panose="02010600030101010101" pitchFamily="2" charset="-122"/>
                        <a:ea typeface="宋体" panose="02010600030101010101" pitchFamily="2"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400" b="1" dirty="0">
                        <a:solidFill>
                          <a:schemeClr val="tx1"/>
                        </a:solidFill>
                        <a:latin typeface="宋体" panose="02010600030101010101" pitchFamily="2" charset="-122"/>
                        <a:ea typeface="宋体" panose="02010600030101010101" pitchFamily="2"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05786557"/>
                  </a:ext>
                </a:extLst>
              </a:tr>
              <a:tr h="250517">
                <a:tc rowSpan="2">
                  <a:txBody>
                    <a:bodyPr/>
                    <a:lstStyle/>
                    <a:p>
                      <a:pPr algn="l"/>
                      <a:r>
                        <a:rPr lang="zh-CN" altLang="en-US" sz="1100" b="1" dirty="0" smtClean="0">
                          <a:solidFill>
                            <a:schemeClr val="tx1"/>
                          </a:solidFill>
                          <a:latin typeface="宋体" panose="02010600030101010101" pitchFamily="2" charset="-122"/>
                          <a:ea typeface="宋体" panose="02010600030101010101" pitchFamily="2" charset="-122"/>
                        </a:rPr>
                        <a:t>专利与小论文</a:t>
                      </a:r>
                      <a:endParaRPr lang="zh-CN" altLang="en-US" sz="1100" b="1" dirty="0">
                        <a:solidFill>
                          <a:schemeClr val="tx1"/>
                        </a:solidFill>
                        <a:latin typeface="宋体" panose="02010600030101010101" pitchFamily="2" charset="-122"/>
                        <a:ea typeface="宋体" panose="02010600030101010101" pitchFamily="2"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lnSpc>
                          <a:spcPts val="1000"/>
                        </a:lnSpc>
                      </a:pPr>
                      <a:r>
                        <a:rPr lang="en-US" altLang="zh-CN" sz="900" b="1" dirty="0">
                          <a:solidFill>
                            <a:schemeClr val="tx1"/>
                          </a:solidFill>
                          <a:latin typeface="宋体" panose="02010600030101010101" pitchFamily="2" charset="-122"/>
                          <a:ea typeface="宋体" panose="02010600030101010101" pitchFamily="2" charset="-122"/>
                        </a:rPr>
                        <a:t>4.1</a:t>
                      </a:r>
                      <a:r>
                        <a:rPr lang="zh-CN" altLang="en-US" sz="900" b="1" dirty="0" smtClean="0">
                          <a:solidFill>
                            <a:schemeClr val="tx1"/>
                          </a:solidFill>
                          <a:latin typeface="宋体" panose="02010600030101010101" pitchFamily="2" charset="-122"/>
                          <a:ea typeface="宋体" panose="02010600030101010101" pitchFamily="2" charset="-122"/>
                        </a:rPr>
                        <a:t>：专利</a:t>
                      </a:r>
                      <a:endParaRPr lang="zh-CN" altLang="en-US" sz="900" b="1" dirty="0">
                        <a:solidFill>
                          <a:schemeClr val="tx1"/>
                        </a:solidFill>
                        <a:latin typeface="宋体" panose="02010600030101010101" pitchFamily="2" charset="-122"/>
                        <a:ea typeface="宋体" panose="02010600030101010101" pitchFamily="2"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algn="ctr"/>
                      <a:endParaRPr lang="zh-CN" altLang="en-US" sz="1400" b="1" dirty="0">
                        <a:solidFill>
                          <a:schemeClr val="tx1"/>
                        </a:solidFill>
                        <a:latin typeface="宋体" panose="02010600030101010101" pitchFamily="2" charset="-122"/>
                        <a:ea typeface="宋体" panose="02010600030101010101" pitchFamily="2" charset="-122"/>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zh-CN" altLang="en-US"/>
                    </a:p>
                  </a:txBody>
                  <a:tcPr/>
                </a:tc>
                <a:tc gridSpan="2">
                  <a:txBody>
                    <a:bodyPr/>
                    <a:lstStyle/>
                    <a:p>
                      <a:pPr algn="ctr"/>
                      <a:endParaRPr lang="zh-CN" altLang="en-US" sz="1400" b="1" dirty="0">
                        <a:solidFill>
                          <a:schemeClr val="tx1"/>
                        </a:solidFill>
                        <a:latin typeface="宋体" panose="02010600030101010101" pitchFamily="2" charset="-122"/>
                        <a:ea typeface="宋体" panose="02010600030101010101" pitchFamily="2"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zh-CN" altLang="en-US"/>
                    </a:p>
                  </a:txBody>
                  <a:tcPr>
                    <a:lnL w="12700" cap="flat" cmpd="sng" algn="ctr">
                      <a:solidFill>
                        <a:schemeClr val="bg1"/>
                      </a:solidFill>
                      <a:prstDash val="solid"/>
                      <a:round/>
                      <a:headEnd type="none" w="med" len="med"/>
                      <a:tailEnd type="none" w="med" len="med"/>
                    </a:lnL>
                  </a:tcPr>
                </a:tc>
                <a:tc>
                  <a:txBody>
                    <a:bodyPr/>
                    <a:lstStyle/>
                    <a:p>
                      <a:pPr algn="ctr"/>
                      <a:endParaRPr lang="zh-CN" altLang="en-US" sz="1400" b="1" dirty="0">
                        <a:solidFill>
                          <a:schemeClr val="tx1"/>
                        </a:solidFill>
                        <a:latin typeface="宋体" panose="02010600030101010101" pitchFamily="2" charset="-122"/>
                        <a:ea typeface="宋体" panose="02010600030101010101" pitchFamily="2"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b="1" dirty="0">
                        <a:solidFill>
                          <a:schemeClr val="tx1"/>
                        </a:solidFill>
                        <a:latin typeface="宋体" panose="02010600030101010101" pitchFamily="2" charset="-122"/>
                        <a:ea typeface="宋体" panose="02010600030101010101" pitchFamily="2"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ctr"/>
                      <a:endParaRPr lang="zh-CN" altLang="en-US" sz="1400" b="1" dirty="0">
                        <a:solidFill>
                          <a:schemeClr val="tx1"/>
                        </a:solidFill>
                        <a:latin typeface="宋体" panose="02010600030101010101" pitchFamily="2" charset="-122"/>
                        <a:ea typeface="宋体" panose="02010600030101010101" pitchFamily="2"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ctr"/>
                      <a:endParaRPr lang="zh-CN" altLang="en-US" sz="1400" b="1" dirty="0">
                        <a:solidFill>
                          <a:schemeClr val="tx1"/>
                        </a:solidFill>
                        <a:latin typeface="宋体" panose="02010600030101010101" pitchFamily="2" charset="-122"/>
                        <a:ea typeface="宋体" panose="02010600030101010101" pitchFamily="2"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943291990"/>
                  </a:ext>
                </a:extLst>
              </a:tr>
              <a:tr h="250517">
                <a:tc vMerge="1">
                  <a:txBody>
                    <a:bodyPr/>
                    <a:lstStyle/>
                    <a:p>
                      <a:endParaRPr lang="zh-CN" altLang="en-US"/>
                    </a:p>
                  </a:txBody>
                  <a:tcPr/>
                </a:tc>
                <a:tc>
                  <a:txBody>
                    <a:bodyPr/>
                    <a:lstStyle/>
                    <a:p>
                      <a:pPr algn="l">
                        <a:lnSpc>
                          <a:spcPts val="1000"/>
                        </a:lnSpc>
                      </a:pPr>
                      <a:r>
                        <a:rPr lang="en-US" altLang="zh-CN" sz="900" b="1" dirty="0">
                          <a:solidFill>
                            <a:schemeClr val="tx1"/>
                          </a:solidFill>
                          <a:latin typeface="宋体" panose="02010600030101010101" pitchFamily="2" charset="-122"/>
                          <a:ea typeface="宋体" panose="02010600030101010101" pitchFamily="2" charset="-122"/>
                        </a:rPr>
                        <a:t>4.2</a:t>
                      </a:r>
                      <a:r>
                        <a:rPr lang="zh-CN" altLang="en-US" sz="900" b="1" dirty="0" smtClean="0">
                          <a:solidFill>
                            <a:schemeClr val="tx1"/>
                          </a:solidFill>
                          <a:latin typeface="宋体" panose="02010600030101010101" pitchFamily="2" charset="-122"/>
                          <a:ea typeface="宋体" panose="02010600030101010101" pitchFamily="2" charset="-122"/>
                        </a:rPr>
                        <a:t>：小论文</a:t>
                      </a:r>
                      <a:endParaRPr lang="zh-CN" altLang="en-US" sz="900" b="1" dirty="0">
                        <a:solidFill>
                          <a:schemeClr val="tx1"/>
                        </a:solidFill>
                        <a:latin typeface="宋体" panose="02010600030101010101" pitchFamily="2" charset="-122"/>
                        <a:ea typeface="宋体" panose="02010600030101010101" pitchFamily="2"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algn="ctr"/>
                      <a:endParaRPr lang="zh-CN" altLang="en-US" sz="1400" b="1" dirty="0">
                        <a:solidFill>
                          <a:schemeClr val="tx1"/>
                        </a:solidFill>
                        <a:latin typeface="宋体" panose="02010600030101010101" pitchFamily="2" charset="-122"/>
                        <a:ea typeface="宋体" panose="02010600030101010101" pitchFamily="2" charset="-122"/>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CN" altLang="en-US"/>
                    </a:p>
                  </a:txBody>
                  <a:tcPr/>
                </a:tc>
                <a:tc gridSpan="2">
                  <a:txBody>
                    <a:bodyPr/>
                    <a:lstStyle/>
                    <a:p>
                      <a:pPr algn="ctr"/>
                      <a:endParaRPr lang="zh-CN" altLang="en-US" sz="1400" b="1" dirty="0">
                        <a:solidFill>
                          <a:schemeClr val="tx1"/>
                        </a:solidFill>
                        <a:latin typeface="宋体" panose="02010600030101010101" pitchFamily="2" charset="-122"/>
                        <a:ea typeface="宋体" panose="02010600030101010101" pitchFamily="2"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zh-CN" altLang="en-US"/>
                    </a:p>
                  </a:txBody>
                  <a:tcPr>
                    <a:lnL w="12700" cap="flat" cmpd="sng" algn="ctr">
                      <a:solidFill>
                        <a:schemeClr val="bg1"/>
                      </a:solidFill>
                      <a:prstDash val="solid"/>
                      <a:round/>
                      <a:headEnd type="none" w="med" len="med"/>
                      <a:tailEnd type="none" w="med" len="med"/>
                    </a:lnL>
                  </a:tcPr>
                </a:tc>
                <a:tc>
                  <a:txBody>
                    <a:bodyPr/>
                    <a:lstStyle/>
                    <a:p>
                      <a:pPr algn="ctr"/>
                      <a:endParaRPr lang="zh-CN" altLang="en-US" sz="1400" b="1" dirty="0">
                        <a:solidFill>
                          <a:schemeClr val="tx1"/>
                        </a:solidFill>
                        <a:latin typeface="宋体" panose="02010600030101010101" pitchFamily="2" charset="-122"/>
                        <a:ea typeface="宋体" panose="02010600030101010101" pitchFamily="2"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b="1" dirty="0">
                        <a:solidFill>
                          <a:schemeClr val="tx1"/>
                        </a:solidFill>
                        <a:latin typeface="宋体" panose="02010600030101010101" pitchFamily="2" charset="-122"/>
                        <a:ea typeface="宋体" panose="02010600030101010101" pitchFamily="2"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b="1" dirty="0">
                        <a:solidFill>
                          <a:schemeClr val="tx1"/>
                        </a:solidFill>
                        <a:latin typeface="宋体" panose="02010600030101010101" pitchFamily="2" charset="-122"/>
                        <a:ea typeface="宋体" panose="02010600030101010101" pitchFamily="2"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ctr"/>
                      <a:endParaRPr lang="zh-CN" altLang="en-US" sz="1400" b="1" dirty="0">
                        <a:solidFill>
                          <a:schemeClr val="tx1"/>
                        </a:solidFill>
                        <a:latin typeface="宋体" panose="02010600030101010101" pitchFamily="2" charset="-122"/>
                        <a:ea typeface="宋体" panose="02010600030101010101" pitchFamily="2"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803536503"/>
                  </a:ext>
                </a:extLst>
              </a:tr>
              <a:tr h="288000">
                <a:tc>
                  <a:txBody>
                    <a:bodyPr/>
                    <a:lstStyle/>
                    <a:p>
                      <a:pPr algn="l"/>
                      <a:r>
                        <a:rPr lang="zh-CN" altLang="en-US" sz="1100" b="1" dirty="0" smtClean="0">
                          <a:solidFill>
                            <a:schemeClr val="tx1"/>
                          </a:solidFill>
                          <a:latin typeface="宋体" panose="02010600030101010101" pitchFamily="2" charset="-122"/>
                          <a:ea typeface="宋体" panose="02010600030101010101" pitchFamily="2" charset="-122"/>
                        </a:rPr>
                        <a:t>大论文</a:t>
                      </a:r>
                      <a:endParaRPr lang="zh-CN" altLang="en-US" sz="1100" b="1" dirty="0">
                        <a:solidFill>
                          <a:schemeClr val="tx1"/>
                        </a:solidFill>
                        <a:latin typeface="宋体" panose="02010600030101010101" pitchFamily="2" charset="-122"/>
                        <a:ea typeface="宋体" panose="02010600030101010101" pitchFamily="2"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lnSpc>
                          <a:spcPts val="1000"/>
                        </a:lnSpc>
                      </a:pPr>
                      <a:r>
                        <a:rPr lang="en-US" altLang="zh-CN" sz="900" b="1" dirty="0">
                          <a:solidFill>
                            <a:schemeClr val="tx1"/>
                          </a:solidFill>
                          <a:latin typeface="宋体" panose="02010600030101010101" pitchFamily="2" charset="-122"/>
                          <a:ea typeface="宋体" panose="02010600030101010101" pitchFamily="2" charset="-122"/>
                        </a:rPr>
                        <a:t>5.1</a:t>
                      </a:r>
                      <a:r>
                        <a:rPr lang="zh-CN" altLang="en-US" sz="900" b="1" dirty="0">
                          <a:solidFill>
                            <a:schemeClr val="tx1"/>
                          </a:solidFill>
                          <a:latin typeface="宋体" panose="02010600030101010101" pitchFamily="2" charset="-122"/>
                          <a:ea typeface="宋体" panose="02010600030101010101" pitchFamily="2" charset="-122"/>
                        </a:rPr>
                        <a:t>：</a:t>
                      </a:r>
                      <a:r>
                        <a:rPr lang="en-US" altLang="zh-CN" sz="900" b="1" dirty="0">
                          <a:solidFill>
                            <a:schemeClr val="tx1"/>
                          </a:solidFill>
                          <a:latin typeface="宋体" panose="02010600030101010101" pitchFamily="2" charset="-122"/>
                          <a:ea typeface="宋体" panose="02010600030101010101" pitchFamily="2" charset="-122"/>
                        </a:rPr>
                        <a:t>TSN</a:t>
                      </a:r>
                      <a:r>
                        <a:rPr lang="zh-CN" altLang="en-US" sz="900" b="1" dirty="0">
                          <a:solidFill>
                            <a:schemeClr val="tx1"/>
                          </a:solidFill>
                          <a:latin typeface="宋体" panose="02010600030101010101" pitchFamily="2" charset="-122"/>
                          <a:ea typeface="宋体" panose="02010600030101010101" pitchFamily="2" charset="-122"/>
                        </a:rPr>
                        <a:t>网关远程配置实现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algn="ctr"/>
                      <a:endParaRPr lang="zh-CN" altLang="en-US" sz="1400" b="1" dirty="0">
                        <a:solidFill>
                          <a:schemeClr val="tx1"/>
                        </a:solidFill>
                        <a:latin typeface="宋体" panose="02010600030101010101" pitchFamily="2" charset="-122"/>
                        <a:ea typeface="宋体" panose="02010600030101010101" pitchFamily="2" charset="-122"/>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zh-CN" altLang="en-US"/>
                    </a:p>
                  </a:txBody>
                  <a:tcPr/>
                </a:tc>
                <a:tc gridSpan="2">
                  <a:txBody>
                    <a:bodyPr/>
                    <a:lstStyle/>
                    <a:p>
                      <a:pPr algn="ctr"/>
                      <a:endParaRPr lang="zh-CN" altLang="en-US" sz="1400" b="1" dirty="0">
                        <a:solidFill>
                          <a:schemeClr val="tx1"/>
                        </a:solidFill>
                        <a:latin typeface="宋体" panose="02010600030101010101" pitchFamily="2" charset="-122"/>
                        <a:ea typeface="宋体" panose="02010600030101010101" pitchFamily="2"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hMerge="1">
                  <a:txBody>
                    <a:bodyPr/>
                    <a:lstStyle/>
                    <a:p>
                      <a:endParaRPr lang="zh-CN" altLang="en-US"/>
                    </a:p>
                  </a:txBody>
                  <a:tcPr>
                    <a:lnL w="12700" cap="flat" cmpd="sng" algn="ctr">
                      <a:solidFill>
                        <a:schemeClr val="bg1"/>
                      </a:solidFill>
                      <a:prstDash val="solid"/>
                      <a:round/>
                      <a:headEnd type="none" w="med" len="med"/>
                      <a:tailEnd type="none" w="med" len="med"/>
                    </a:lnL>
                  </a:tcPr>
                </a:tc>
                <a:tc>
                  <a:txBody>
                    <a:bodyPr/>
                    <a:lstStyle/>
                    <a:p>
                      <a:pPr algn="ctr"/>
                      <a:endParaRPr lang="zh-CN" altLang="en-US" sz="1400" b="1" dirty="0">
                        <a:solidFill>
                          <a:schemeClr val="tx1"/>
                        </a:solidFill>
                        <a:latin typeface="宋体" panose="02010600030101010101" pitchFamily="2" charset="-122"/>
                        <a:ea typeface="宋体" panose="02010600030101010101" pitchFamily="2"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ctr"/>
                      <a:endParaRPr lang="zh-CN" altLang="en-US" sz="1400" b="1" dirty="0">
                        <a:solidFill>
                          <a:schemeClr val="tx1"/>
                        </a:solidFill>
                        <a:latin typeface="宋体" panose="02010600030101010101" pitchFamily="2" charset="-122"/>
                        <a:ea typeface="宋体" panose="02010600030101010101" pitchFamily="2"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ctr"/>
                      <a:endParaRPr lang="zh-CN" altLang="en-US" sz="1400" b="1" dirty="0">
                        <a:solidFill>
                          <a:schemeClr val="tx1"/>
                        </a:solidFill>
                        <a:latin typeface="宋体" panose="02010600030101010101" pitchFamily="2" charset="-122"/>
                        <a:ea typeface="宋体" panose="02010600030101010101" pitchFamily="2"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ctr"/>
                      <a:endParaRPr lang="zh-CN" altLang="en-US" sz="1400" b="1" dirty="0">
                        <a:solidFill>
                          <a:schemeClr val="tx1"/>
                        </a:solidFill>
                        <a:latin typeface="宋体" panose="02010600030101010101" pitchFamily="2" charset="-122"/>
                        <a:ea typeface="宋体" panose="02010600030101010101" pitchFamily="2"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94780974"/>
                  </a:ext>
                </a:extLst>
              </a:tr>
            </a:tbl>
          </a:graphicData>
        </a:graphic>
      </p:graphicFrame>
      <p:sp>
        <p:nvSpPr>
          <p:cNvPr id="5" name="文本框 4">
            <a:extLst>
              <a:ext uri="{FF2B5EF4-FFF2-40B4-BE49-F238E27FC236}">
                <a16:creationId xmlns:a16="http://schemas.microsoft.com/office/drawing/2014/main" id="{8070ABDF-D6C3-47B5-AFEB-A175C03E1281}"/>
              </a:ext>
            </a:extLst>
          </p:cNvPr>
          <p:cNvSpPr txBox="1"/>
          <p:nvPr/>
        </p:nvSpPr>
        <p:spPr>
          <a:xfrm>
            <a:off x="1075351" y="5707500"/>
            <a:ext cx="10229045" cy="369332"/>
          </a:xfrm>
          <a:prstGeom prst="rect">
            <a:avLst/>
          </a:prstGeom>
          <a:noFill/>
        </p:spPr>
        <p:txBody>
          <a:bodyPr wrap="square">
            <a:spAutoFit/>
          </a:bodyPr>
          <a:lstStyle/>
          <a:p>
            <a:pPr algn="just"/>
            <a:r>
              <a:rPr lang="zh-CN" altLang="en-US" b="1" dirty="0">
                <a:solidFill>
                  <a:schemeClr val="accent3">
                    <a:lumMod val="50000"/>
                  </a:schemeClr>
                </a:solidFill>
                <a:latin typeface="微软雅黑" panose="020B0503020204020204" pitchFamily="34" charset="-122"/>
                <a:ea typeface="+mj-ea"/>
              </a:rPr>
              <a:t>预期目标</a:t>
            </a:r>
            <a:r>
              <a:rPr lang="zh-CN" altLang="en-US" b="1" dirty="0" smtClean="0">
                <a:solidFill>
                  <a:schemeClr val="accent3">
                    <a:lumMod val="50000"/>
                  </a:schemeClr>
                </a:solidFill>
                <a:latin typeface="微软雅黑" panose="020B0503020204020204" pitchFamily="34" charset="-122"/>
                <a:ea typeface="+mj-ea"/>
              </a:rPr>
              <a:t>：发表一篇专利与一篇小论文，先将论文内容整理为专利</a:t>
            </a:r>
            <a:r>
              <a:rPr lang="en-US" altLang="zh-CN" b="1" dirty="0" smtClean="0">
                <a:solidFill>
                  <a:schemeClr val="accent3">
                    <a:lumMod val="50000"/>
                  </a:schemeClr>
                </a:solidFill>
                <a:latin typeface="微软雅黑" panose="020B0503020204020204" pitchFamily="34" charset="-122"/>
                <a:ea typeface="+mj-ea"/>
              </a:rPr>
              <a:t>10</a:t>
            </a:r>
            <a:r>
              <a:rPr lang="zh-CN" altLang="en-US" b="1" dirty="0" smtClean="0">
                <a:solidFill>
                  <a:schemeClr val="accent3">
                    <a:lumMod val="50000"/>
                  </a:schemeClr>
                </a:solidFill>
                <a:latin typeface="微软雅黑" panose="020B0503020204020204" pitchFamily="34" charset="-122"/>
                <a:ea typeface="+mj-ea"/>
              </a:rPr>
              <a:t>月份投出，</a:t>
            </a:r>
            <a:r>
              <a:rPr lang="en-US" altLang="zh-CN" b="1" dirty="0" smtClean="0">
                <a:solidFill>
                  <a:schemeClr val="accent3">
                    <a:lumMod val="50000"/>
                  </a:schemeClr>
                </a:solidFill>
                <a:latin typeface="微软雅黑" panose="020B0503020204020204" pitchFamily="34" charset="-122"/>
                <a:ea typeface="+mj-ea"/>
              </a:rPr>
              <a:t>11</a:t>
            </a:r>
            <a:r>
              <a:rPr lang="zh-CN" altLang="en-US" b="1" dirty="0" smtClean="0">
                <a:solidFill>
                  <a:schemeClr val="accent3">
                    <a:lumMod val="50000"/>
                  </a:schemeClr>
                </a:solidFill>
                <a:latin typeface="微软雅黑" panose="020B0503020204020204" pitchFamily="34" charset="-122"/>
                <a:ea typeface="+mj-ea"/>
              </a:rPr>
              <a:t>月投出论文</a:t>
            </a:r>
            <a:endParaRPr lang="en-US" altLang="zh-CN" b="1" dirty="0">
              <a:solidFill>
                <a:schemeClr val="accent3">
                  <a:lumMod val="50000"/>
                </a:schemeClr>
              </a:solidFill>
              <a:latin typeface="微软雅黑" panose="020B0503020204020204" pitchFamily="34" charset="-122"/>
              <a:ea typeface="+mj-ea"/>
            </a:endParaRPr>
          </a:p>
        </p:txBody>
      </p:sp>
    </p:spTree>
    <p:extLst>
      <p:ext uri="{BB962C8B-B14F-4D97-AF65-F5344CB8AC3E}">
        <p14:creationId xmlns:p14="http://schemas.microsoft.com/office/powerpoint/2010/main" val="5683065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图片包含 建筑物&#10;&#10;自动生成的说明">
            <a:extLst>
              <a:ext uri="{FF2B5EF4-FFF2-40B4-BE49-F238E27FC236}">
                <a16:creationId xmlns:a16="http://schemas.microsoft.com/office/drawing/2014/main" id="{791C2C17-E96A-4B64-86BB-7999E08372D6}"/>
              </a:ext>
            </a:extLst>
          </p:cNvPr>
          <p:cNvPicPr>
            <a:picLocks noChangeAspect="1"/>
          </p:cNvPicPr>
          <p:nvPr/>
        </p:nvPicPr>
        <p:blipFill>
          <a:blip r:embed="rId2">
            <a:duotone>
              <a:prstClr val="black"/>
              <a:schemeClr val="accent1">
                <a:tint val="45000"/>
                <a:satMod val="400000"/>
              </a:schemeClr>
            </a:duotone>
            <a:alphaModFix amt="5000"/>
            <a:extLst>
              <a:ext uri="{28A0092B-C50C-407E-A947-70E740481C1C}">
                <a14:useLocalDpi xmlns:a14="http://schemas.microsoft.com/office/drawing/2010/main" val="0"/>
              </a:ext>
            </a:extLst>
          </a:blip>
          <a:stretch>
            <a:fillRect/>
          </a:stretch>
        </p:blipFill>
        <p:spPr>
          <a:xfrm>
            <a:off x="1" y="2831227"/>
            <a:ext cx="12192000" cy="3957851"/>
          </a:xfrm>
          <a:prstGeom prst="rect">
            <a:avLst/>
          </a:prstGeom>
        </p:spPr>
      </p:pic>
      <p:grpSp>
        <p:nvGrpSpPr>
          <p:cNvPr id="4" name="组合 3">
            <a:extLst>
              <a:ext uri="{FF2B5EF4-FFF2-40B4-BE49-F238E27FC236}">
                <a16:creationId xmlns:a16="http://schemas.microsoft.com/office/drawing/2014/main" id="{4542DD24-C3A6-4F6B-80EA-8D6CC6D7498F}"/>
              </a:ext>
            </a:extLst>
          </p:cNvPr>
          <p:cNvGrpSpPr/>
          <p:nvPr/>
        </p:nvGrpSpPr>
        <p:grpSpPr>
          <a:xfrm>
            <a:off x="3286876" y="1965690"/>
            <a:ext cx="5618249" cy="3960000"/>
            <a:chOff x="1964965" y="1965690"/>
            <a:chExt cx="5618249" cy="3960000"/>
          </a:xfrm>
        </p:grpSpPr>
        <p:grpSp>
          <p:nvGrpSpPr>
            <p:cNvPr id="8" name="组合 7">
              <a:extLst>
                <a:ext uri="{FF2B5EF4-FFF2-40B4-BE49-F238E27FC236}">
                  <a16:creationId xmlns:a16="http://schemas.microsoft.com/office/drawing/2014/main" id="{B79DA913-D465-4089-918E-7864A1608B98}"/>
                </a:ext>
              </a:extLst>
            </p:cNvPr>
            <p:cNvGrpSpPr/>
            <p:nvPr/>
          </p:nvGrpSpPr>
          <p:grpSpPr>
            <a:xfrm>
              <a:off x="1964965" y="1965690"/>
              <a:ext cx="720000" cy="720000"/>
              <a:chOff x="5412150" y="1180600"/>
              <a:chExt cx="720000" cy="720000"/>
            </a:xfrm>
          </p:grpSpPr>
          <p:sp>
            <p:nvSpPr>
              <p:cNvPr id="9" name="矩形 8">
                <a:extLst>
                  <a:ext uri="{FF2B5EF4-FFF2-40B4-BE49-F238E27FC236}">
                    <a16:creationId xmlns:a16="http://schemas.microsoft.com/office/drawing/2014/main" id="{D6548100-5F36-42F7-AADA-C3D0994C9A96}"/>
                  </a:ext>
                </a:extLst>
              </p:cNvPr>
              <p:cNvSpPr/>
              <p:nvPr/>
            </p:nvSpPr>
            <p:spPr>
              <a:xfrm>
                <a:off x="5412150" y="1180600"/>
                <a:ext cx="720000" cy="720000"/>
              </a:xfrm>
              <a:prstGeom prst="rect">
                <a:avLst/>
              </a:pr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t>1</a:t>
                </a:r>
                <a:endParaRPr lang="zh-CN" altLang="en-US" sz="3200" b="1" dirty="0"/>
              </a:p>
            </p:txBody>
          </p:sp>
          <p:sp>
            <p:nvSpPr>
              <p:cNvPr id="10" name="矩形 9">
                <a:extLst>
                  <a:ext uri="{FF2B5EF4-FFF2-40B4-BE49-F238E27FC236}">
                    <a16:creationId xmlns:a16="http://schemas.microsoft.com/office/drawing/2014/main" id="{17FBBC02-1E3C-4E2F-9020-F10E857E765A}"/>
                  </a:ext>
                </a:extLst>
              </p:cNvPr>
              <p:cNvSpPr/>
              <p:nvPr/>
            </p:nvSpPr>
            <p:spPr>
              <a:xfrm>
                <a:off x="5412150" y="1810600"/>
                <a:ext cx="720000" cy="90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 name="组合 10">
              <a:extLst>
                <a:ext uri="{FF2B5EF4-FFF2-40B4-BE49-F238E27FC236}">
                  <a16:creationId xmlns:a16="http://schemas.microsoft.com/office/drawing/2014/main" id="{00F73ED4-0F39-4C25-81B9-4C4390944A0F}"/>
                </a:ext>
              </a:extLst>
            </p:cNvPr>
            <p:cNvGrpSpPr/>
            <p:nvPr/>
          </p:nvGrpSpPr>
          <p:grpSpPr>
            <a:xfrm>
              <a:off x="1964965" y="3045690"/>
              <a:ext cx="720000" cy="720000"/>
              <a:chOff x="5412150" y="2260600"/>
              <a:chExt cx="720000" cy="720000"/>
            </a:xfrm>
          </p:grpSpPr>
          <p:sp>
            <p:nvSpPr>
              <p:cNvPr id="12" name="矩形 11">
                <a:extLst>
                  <a:ext uri="{FF2B5EF4-FFF2-40B4-BE49-F238E27FC236}">
                    <a16:creationId xmlns:a16="http://schemas.microsoft.com/office/drawing/2014/main" id="{7CA39EB9-6F34-4D86-9E06-E58DA481427A}"/>
                  </a:ext>
                </a:extLst>
              </p:cNvPr>
              <p:cNvSpPr/>
              <p:nvPr/>
            </p:nvSpPr>
            <p:spPr>
              <a:xfrm>
                <a:off x="5412150" y="2260600"/>
                <a:ext cx="720000" cy="720000"/>
              </a:xfrm>
              <a:prstGeom prst="rect">
                <a:avLst/>
              </a:pr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t>2</a:t>
                </a:r>
                <a:endParaRPr lang="zh-CN" altLang="en-US" sz="3200" b="1" dirty="0"/>
              </a:p>
            </p:txBody>
          </p:sp>
          <p:sp>
            <p:nvSpPr>
              <p:cNvPr id="13" name="矩形 12">
                <a:extLst>
                  <a:ext uri="{FF2B5EF4-FFF2-40B4-BE49-F238E27FC236}">
                    <a16:creationId xmlns:a16="http://schemas.microsoft.com/office/drawing/2014/main" id="{9CA12145-8C0C-4E68-A978-2B7CD5CED5EA}"/>
                  </a:ext>
                </a:extLst>
              </p:cNvPr>
              <p:cNvSpPr/>
              <p:nvPr/>
            </p:nvSpPr>
            <p:spPr>
              <a:xfrm>
                <a:off x="5412150" y="2890600"/>
                <a:ext cx="720000" cy="90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 name="组合 13">
              <a:extLst>
                <a:ext uri="{FF2B5EF4-FFF2-40B4-BE49-F238E27FC236}">
                  <a16:creationId xmlns:a16="http://schemas.microsoft.com/office/drawing/2014/main" id="{CC7E00F8-E2E6-4B23-B5EB-BD47BD436BCF}"/>
                </a:ext>
              </a:extLst>
            </p:cNvPr>
            <p:cNvGrpSpPr/>
            <p:nvPr/>
          </p:nvGrpSpPr>
          <p:grpSpPr>
            <a:xfrm>
              <a:off x="1964965" y="4125690"/>
              <a:ext cx="720000" cy="720000"/>
              <a:chOff x="5412150" y="3340600"/>
              <a:chExt cx="720000" cy="720000"/>
            </a:xfrm>
          </p:grpSpPr>
          <p:sp>
            <p:nvSpPr>
              <p:cNvPr id="15" name="矩形 14">
                <a:extLst>
                  <a:ext uri="{FF2B5EF4-FFF2-40B4-BE49-F238E27FC236}">
                    <a16:creationId xmlns:a16="http://schemas.microsoft.com/office/drawing/2014/main" id="{D6ADE7A5-9456-41BB-882B-B100C196E081}"/>
                  </a:ext>
                </a:extLst>
              </p:cNvPr>
              <p:cNvSpPr/>
              <p:nvPr/>
            </p:nvSpPr>
            <p:spPr>
              <a:xfrm>
                <a:off x="5412150" y="3340600"/>
                <a:ext cx="720000" cy="720000"/>
              </a:xfrm>
              <a:prstGeom prst="rect">
                <a:avLst/>
              </a:pr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t>3</a:t>
                </a:r>
                <a:endParaRPr lang="zh-CN" altLang="en-US" sz="3200" b="1" dirty="0"/>
              </a:p>
            </p:txBody>
          </p:sp>
          <p:sp>
            <p:nvSpPr>
              <p:cNvPr id="16" name="矩形 15">
                <a:extLst>
                  <a:ext uri="{FF2B5EF4-FFF2-40B4-BE49-F238E27FC236}">
                    <a16:creationId xmlns:a16="http://schemas.microsoft.com/office/drawing/2014/main" id="{94CAF3D4-2E6D-4908-A94A-1691290DB11A}"/>
                  </a:ext>
                </a:extLst>
              </p:cNvPr>
              <p:cNvSpPr/>
              <p:nvPr/>
            </p:nvSpPr>
            <p:spPr>
              <a:xfrm>
                <a:off x="5412150" y="3970600"/>
                <a:ext cx="720000" cy="90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9" name="矩形 18">
              <a:extLst>
                <a:ext uri="{FF2B5EF4-FFF2-40B4-BE49-F238E27FC236}">
                  <a16:creationId xmlns:a16="http://schemas.microsoft.com/office/drawing/2014/main" id="{723E52E6-60B1-4A56-B123-784D459D616A}"/>
                </a:ext>
              </a:extLst>
            </p:cNvPr>
            <p:cNvSpPr/>
            <p:nvPr/>
          </p:nvSpPr>
          <p:spPr>
            <a:xfrm>
              <a:off x="1964965" y="5835690"/>
              <a:ext cx="720000" cy="90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组合 2">
              <a:extLst>
                <a:ext uri="{FF2B5EF4-FFF2-40B4-BE49-F238E27FC236}">
                  <a16:creationId xmlns:a16="http://schemas.microsoft.com/office/drawing/2014/main" id="{1511B233-D1BF-4A30-B023-A031584F5B21}"/>
                </a:ext>
              </a:extLst>
            </p:cNvPr>
            <p:cNvGrpSpPr/>
            <p:nvPr/>
          </p:nvGrpSpPr>
          <p:grpSpPr>
            <a:xfrm>
              <a:off x="2895239" y="1965690"/>
              <a:ext cx="4687975" cy="2880000"/>
              <a:chOff x="2895239" y="1965690"/>
              <a:chExt cx="4687975" cy="2880000"/>
            </a:xfrm>
          </p:grpSpPr>
          <p:sp>
            <p:nvSpPr>
              <p:cNvPr id="7" name="矩形 6">
                <a:extLst>
                  <a:ext uri="{FF2B5EF4-FFF2-40B4-BE49-F238E27FC236}">
                    <a16:creationId xmlns:a16="http://schemas.microsoft.com/office/drawing/2014/main" id="{A81D854E-07F0-47F5-B9E5-75E650294009}"/>
                  </a:ext>
                </a:extLst>
              </p:cNvPr>
              <p:cNvSpPr/>
              <p:nvPr/>
            </p:nvSpPr>
            <p:spPr>
              <a:xfrm>
                <a:off x="2895240" y="1965690"/>
                <a:ext cx="4687974" cy="720000"/>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b="1" dirty="0">
                    <a:solidFill>
                      <a:schemeClr val="accent2"/>
                    </a:solidFill>
                  </a:rPr>
                  <a:t>研究背景及现状</a:t>
                </a:r>
              </a:p>
            </p:txBody>
          </p:sp>
          <p:sp>
            <p:nvSpPr>
              <p:cNvPr id="20" name="矩形 19">
                <a:extLst>
                  <a:ext uri="{FF2B5EF4-FFF2-40B4-BE49-F238E27FC236}">
                    <a16:creationId xmlns:a16="http://schemas.microsoft.com/office/drawing/2014/main" id="{BDCE3720-BE36-4F49-8002-AE620B793FEB}"/>
                  </a:ext>
                </a:extLst>
              </p:cNvPr>
              <p:cNvSpPr/>
              <p:nvPr/>
            </p:nvSpPr>
            <p:spPr>
              <a:xfrm>
                <a:off x="2895240" y="3045690"/>
                <a:ext cx="4687974" cy="720000"/>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b="1" dirty="0">
                    <a:solidFill>
                      <a:schemeClr val="accent2"/>
                    </a:solidFill>
                  </a:rPr>
                  <a:t>研究框架及内容</a:t>
                </a:r>
              </a:p>
            </p:txBody>
          </p:sp>
          <p:sp>
            <p:nvSpPr>
              <p:cNvPr id="21" name="矩形 20">
                <a:extLst>
                  <a:ext uri="{FF2B5EF4-FFF2-40B4-BE49-F238E27FC236}">
                    <a16:creationId xmlns:a16="http://schemas.microsoft.com/office/drawing/2014/main" id="{60E2B3B7-866E-4443-81C5-0AEC5B6E80CF}"/>
                  </a:ext>
                </a:extLst>
              </p:cNvPr>
              <p:cNvSpPr/>
              <p:nvPr/>
            </p:nvSpPr>
            <p:spPr>
              <a:xfrm>
                <a:off x="2895239" y="4125690"/>
                <a:ext cx="4687975" cy="720000"/>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b="1" dirty="0" smtClean="0">
                    <a:solidFill>
                      <a:schemeClr val="accent2"/>
                    </a:solidFill>
                  </a:rPr>
                  <a:t>研究成果与计划</a:t>
                </a:r>
                <a:endParaRPr lang="zh-CN" altLang="en-US" sz="2800" b="1" dirty="0">
                  <a:solidFill>
                    <a:schemeClr val="accent2"/>
                  </a:solidFill>
                </a:endParaRPr>
              </a:p>
            </p:txBody>
          </p:sp>
        </p:grpSp>
      </p:grpSp>
      <p:sp>
        <p:nvSpPr>
          <p:cNvPr id="23" name="文本框 22">
            <a:extLst>
              <a:ext uri="{FF2B5EF4-FFF2-40B4-BE49-F238E27FC236}">
                <a16:creationId xmlns:a16="http://schemas.microsoft.com/office/drawing/2014/main" id="{B638E2A3-FB6D-4EB3-A274-64277283AF0F}"/>
              </a:ext>
            </a:extLst>
          </p:cNvPr>
          <p:cNvSpPr txBox="1"/>
          <p:nvPr/>
        </p:nvSpPr>
        <p:spPr>
          <a:xfrm>
            <a:off x="4372083" y="797753"/>
            <a:ext cx="3029527" cy="707886"/>
          </a:xfrm>
          <a:prstGeom prst="rect">
            <a:avLst/>
          </a:prstGeom>
          <a:noFill/>
        </p:spPr>
        <p:txBody>
          <a:bodyPr wrap="square" rtlCol="0">
            <a:spAutoFit/>
          </a:bodyPr>
          <a:lstStyle/>
          <a:p>
            <a:pPr algn="ctr"/>
            <a:r>
              <a:rPr lang="zh-CN" altLang="en-US" sz="4000" b="1" dirty="0">
                <a:solidFill>
                  <a:srgbClr val="44546A"/>
                </a:solidFill>
                <a:latin typeface="+mn-ea"/>
              </a:rPr>
              <a:t>目  录</a:t>
            </a:r>
          </a:p>
        </p:txBody>
      </p:sp>
      <p:sp>
        <p:nvSpPr>
          <p:cNvPr id="24" name="矩形: 圆角 23">
            <a:extLst>
              <a:ext uri="{FF2B5EF4-FFF2-40B4-BE49-F238E27FC236}">
                <a16:creationId xmlns:a16="http://schemas.microsoft.com/office/drawing/2014/main" id="{B94A2DC1-7B68-41C6-8421-47E442723984}"/>
              </a:ext>
            </a:extLst>
          </p:cNvPr>
          <p:cNvSpPr/>
          <p:nvPr/>
        </p:nvSpPr>
        <p:spPr>
          <a:xfrm>
            <a:off x="10436772" y="43657"/>
            <a:ext cx="1608083" cy="59848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5" name="组合 24">
            <a:extLst>
              <a:ext uri="{FF2B5EF4-FFF2-40B4-BE49-F238E27FC236}">
                <a16:creationId xmlns:a16="http://schemas.microsoft.com/office/drawing/2014/main" id="{24D4B80A-8029-4255-BD4F-DBD1A67DD8ED}"/>
              </a:ext>
            </a:extLst>
          </p:cNvPr>
          <p:cNvGrpSpPr/>
          <p:nvPr/>
        </p:nvGrpSpPr>
        <p:grpSpPr>
          <a:xfrm>
            <a:off x="-13138" y="-5222"/>
            <a:ext cx="2717030" cy="785615"/>
            <a:chOff x="-13138" y="-5222"/>
            <a:chExt cx="2717030" cy="785615"/>
          </a:xfrm>
        </p:grpSpPr>
        <p:sp>
          <p:nvSpPr>
            <p:cNvPr id="26" name="矩形 25">
              <a:extLst>
                <a:ext uri="{FF2B5EF4-FFF2-40B4-BE49-F238E27FC236}">
                  <a16:creationId xmlns:a16="http://schemas.microsoft.com/office/drawing/2014/main" id="{555AD82B-6F5F-43CB-855D-E2707DA11D6B}"/>
                </a:ext>
              </a:extLst>
            </p:cNvPr>
            <p:cNvSpPr/>
            <p:nvPr/>
          </p:nvSpPr>
          <p:spPr>
            <a:xfrm>
              <a:off x="-1" y="0"/>
              <a:ext cx="2703893" cy="7219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7" name="图片 26">
              <a:extLst>
                <a:ext uri="{FF2B5EF4-FFF2-40B4-BE49-F238E27FC236}">
                  <a16:creationId xmlns:a16="http://schemas.microsoft.com/office/drawing/2014/main" id="{B7843AF8-7B9C-4264-B5E6-6112B34D0B8C}"/>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3138" y="-5222"/>
              <a:ext cx="2389767" cy="785615"/>
            </a:xfrm>
            <a:prstGeom prst="rect">
              <a:avLst/>
            </a:prstGeom>
          </p:spPr>
        </p:pic>
      </p:grpSp>
    </p:spTree>
    <p:extLst>
      <p:ext uri="{BB962C8B-B14F-4D97-AF65-F5344CB8AC3E}">
        <p14:creationId xmlns:p14="http://schemas.microsoft.com/office/powerpoint/2010/main" val="31415021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图片包含 建筑物&#10;&#10;自动生成的说明">
            <a:extLst>
              <a:ext uri="{FF2B5EF4-FFF2-40B4-BE49-F238E27FC236}">
                <a16:creationId xmlns:a16="http://schemas.microsoft.com/office/drawing/2014/main" id="{791C2C17-E96A-4B64-86BB-7999E08372D6}"/>
              </a:ext>
            </a:extLst>
          </p:cNvPr>
          <p:cNvPicPr>
            <a:picLocks noChangeAspect="1"/>
          </p:cNvPicPr>
          <p:nvPr/>
        </p:nvPicPr>
        <p:blipFill>
          <a:blip r:embed="rId2">
            <a:duotone>
              <a:prstClr val="black"/>
              <a:schemeClr val="accent1">
                <a:tint val="45000"/>
                <a:satMod val="400000"/>
              </a:schemeClr>
            </a:duotone>
            <a:alphaModFix amt="5000"/>
            <a:extLst>
              <a:ext uri="{28A0092B-C50C-407E-A947-70E740481C1C}">
                <a14:useLocalDpi xmlns:a14="http://schemas.microsoft.com/office/drawing/2010/main" val="0"/>
              </a:ext>
            </a:extLst>
          </a:blip>
          <a:stretch>
            <a:fillRect/>
          </a:stretch>
        </p:blipFill>
        <p:spPr>
          <a:xfrm>
            <a:off x="-100835" y="2464709"/>
            <a:ext cx="12292835" cy="3957851"/>
          </a:xfrm>
          <a:prstGeom prst="rect">
            <a:avLst/>
          </a:prstGeom>
        </p:spPr>
      </p:pic>
      <p:sp>
        <p:nvSpPr>
          <p:cNvPr id="23" name="文本框 22">
            <a:extLst>
              <a:ext uri="{FF2B5EF4-FFF2-40B4-BE49-F238E27FC236}">
                <a16:creationId xmlns:a16="http://schemas.microsoft.com/office/drawing/2014/main" id="{B638E2A3-FB6D-4EB3-A274-64277283AF0F}"/>
              </a:ext>
            </a:extLst>
          </p:cNvPr>
          <p:cNvSpPr txBox="1"/>
          <p:nvPr/>
        </p:nvSpPr>
        <p:spPr>
          <a:xfrm>
            <a:off x="1351945" y="2927354"/>
            <a:ext cx="10182870" cy="707886"/>
          </a:xfrm>
          <a:prstGeom prst="rect">
            <a:avLst/>
          </a:prstGeom>
          <a:noFill/>
        </p:spPr>
        <p:txBody>
          <a:bodyPr wrap="square" rtlCol="0">
            <a:spAutoFit/>
          </a:bodyPr>
          <a:lstStyle/>
          <a:p>
            <a:pPr algn="ctr"/>
            <a:r>
              <a:rPr lang="zh-CN" altLang="en-US" sz="4000" b="1" dirty="0">
                <a:solidFill>
                  <a:srgbClr val="44546A"/>
                </a:solidFill>
                <a:latin typeface="+mn-ea"/>
              </a:rPr>
              <a:t>敬请各位老师批评指正，谢谢！</a:t>
            </a:r>
            <a:r>
              <a:rPr lang="en-US" altLang="zh-CN" sz="4000" b="1" dirty="0">
                <a:solidFill>
                  <a:srgbClr val="44546A"/>
                </a:solidFill>
                <a:latin typeface="+mn-ea"/>
              </a:rPr>
              <a:t>!</a:t>
            </a:r>
            <a:endParaRPr lang="zh-CN" altLang="en-US" sz="4000" b="1" dirty="0">
              <a:solidFill>
                <a:srgbClr val="44546A"/>
              </a:solidFill>
              <a:latin typeface="+mn-ea"/>
            </a:endParaRPr>
          </a:p>
        </p:txBody>
      </p:sp>
      <p:sp>
        <p:nvSpPr>
          <p:cNvPr id="24" name="矩形: 圆角 23">
            <a:extLst>
              <a:ext uri="{FF2B5EF4-FFF2-40B4-BE49-F238E27FC236}">
                <a16:creationId xmlns:a16="http://schemas.microsoft.com/office/drawing/2014/main" id="{B94A2DC1-7B68-41C6-8421-47E442723984}"/>
              </a:ext>
            </a:extLst>
          </p:cNvPr>
          <p:cNvSpPr/>
          <p:nvPr/>
        </p:nvSpPr>
        <p:spPr>
          <a:xfrm>
            <a:off x="10436772" y="43657"/>
            <a:ext cx="1608083" cy="59848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5" name="组合 24">
            <a:extLst>
              <a:ext uri="{FF2B5EF4-FFF2-40B4-BE49-F238E27FC236}">
                <a16:creationId xmlns:a16="http://schemas.microsoft.com/office/drawing/2014/main" id="{24D4B80A-8029-4255-BD4F-DBD1A67DD8ED}"/>
              </a:ext>
            </a:extLst>
          </p:cNvPr>
          <p:cNvGrpSpPr/>
          <p:nvPr/>
        </p:nvGrpSpPr>
        <p:grpSpPr>
          <a:xfrm>
            <a:off x="-13138" y="-5222"/>
            <a:ext cx="2717030" cy="785615"/>
            <a:chOff x="-13138" y="-5222"/>
            <a:chExt cx="2717030" cy="785615"/>
          </a:xfrm>
        </p:grpSpPr>
        <p:sp>
          <p:nvSpPr>
            <p:cNvPr id="26" name="矩形 25">
              <a:extLst>
                <a:ext uri="{FF2B5EF4-FFF2-40B4-BE49-F238E27FC236}">
                  <a16:creationId xmlns:a16="http://schemas.microsoft.com/office/drawing/2014/main" id="{555AD82B-6F5F-43CB-855D-E2707DA11D6B}"/>
                </a:ext>
              </a:extLst>
            </p:cNvPr>
            <p:cNvSpPr/>
            <p:nvPr/>
          </p:nvSpPr>
          <p:spPr>
            <a:xfrm>
              <a:off x="-1" y="0"/>
              <a:ext cx="2703893" cy="7219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7" name="图片 26">
              <a:extLst>
                <a:ext uri="{FF2B5EF4-FFF2-40B4-BE49-F238E27FC236}">
                  <a16:creationId xmlns:a16="http://schemas.microsoft.com/office/drawing/2014/main" id="{B7843AF8-7B9C-4264-B5E6-6112B34D0B8C}"/>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3138" y="-5222"/>
              <a:ext cx="2389767" cy="785615"/>
            </a:xfrm>
            <a:prstGeom prst="rect">
              <a:avLst/>
            </a:prstGeom>
          </p:spPr>
        </p:pic>
      </p:grpSp>
    </p:spTree>
    <p:extLst>
      <p:ext uri="{BB962C8B-B14F-4D97-AF65-F5344CB8AC3E}">
        <p14:creationId xmlns:p14="http://schemas.microsoft.com/office/powerpoint/2010/main" val="41521424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图片包含 建筑物&#10;&#10;自动生成的说明">
            <a:extLst>
              <a:ext uri="{FF2B5EF4-FFF2-40B4-BE49-F238E27FC236}">
                <a16:creationId xmlns:a16="http://schemas.microsoft.com/office/drawing/2014/main" id="{791C2C17-E96A-4B64-86BB-7999E08372D6}"/>
              </a:ext>
            </a:extLst>
          </p:cNvPr>
          <p:cNvPicPr>
            <a:picLocks noChangeAspect="1"/>
          </p:cNvPicPr>
          <p:nvPr/>
        </p:nvPicPr>
        <p:blipFill>
          <a:blip r:embed="rId2">
            <a:duotone>
              <a:prstClr val="black"/>
              <a:schemeClr val="accent1">
                <a:tint val="45000"/>
                <a:satMod val="400000"/>
              </a:schemeClr>
            </a:duotone>
            <a:alphaModFix amt="5000"/>
            <a:extLst>
              <a:ext uri="{28A0092B-C50C-407E-A947-70E740481C1C}">
                <a14:useLocalDpi xmlns:a14="http://schemas.microsoft.com/office/drawing/2010/main" val="0"/>
              </a:ext>
            </a:extLst>
          </a:blip>
          <a:stretch>
            <a:fillRect/>
          </a:stretch>
        </p:blipFill>
        <p:spPr>
          <a:xfrm>
            <a:off x="-50418" y="2776764"/>
            <a:ext cx="12292835" cy="3957851"/>
          </a:xfrm>
          <a:prstGeom prst="rect">
            <a:avLst/>
          </a:prstGeom>
        </p:spPr>
      </p:pic>
      <p:grpSp>
        <p:nvGrpSpPr>
          <p:cNvPr id="4" name="组合 3">
            <a:extLst>
              <a:ext uri="{FF2B5EF4-FFF2-40B4-BE49-F238E27FC236}">
                <a16:creationId xmlns:a16="http://schemas.microsoft.com/office/drawing/2014/main" id="{4542DD24-C3A6-4F6B-80EA-8D6CC6D7498F}"/>
              </a:ext>
            </a:extLst>
          </p:cNvPr>
          <p:cNvGrpSpPr/>
          <p:nvPr/>
        </p:nvGrpSpPr>
        <p:grpSpPr>
          <a:xfrm>
            <a:off x="3286876" y="1965690"/>
            <a:ext cx="5618249" cy="3960000"/>
            <a:chOff x="1964965" y="1965690"/>
            <a:chExt cx="5618249" cy="3960000"/>
          </a:xfrm>
        </p:grpSpPr>
        <p:grpSp>
          <p:nvGrpSpPr>
            <p:cNvPr id="8" name="组合 7">
              <a:extLst>
                <a:ext uri="{FF2B5EF4-FFF2-40B4-BE49-F238E27FC236}">
                  <a16:creationId xmlns:a16="http://schemas.microsoft.com/office/drawing/2014/main" id="{B79DA913-D465-4089-918E-7864A1608B98}"/>
                </a:ext>
              </a:extLst>
            </p:cNvPr>
            <p:cNvGrpSpPr/>
            <p:nvPr/>
          </p:nvGrpSpPr>
          <p:grpSpPr>
            <a:xfrm>
              <a:off x="1964965" y="1965690"/>
              <a:ext cx="720000" cy="720000"/>
              <a:chOff x="5412150" y="1180600"/>
              <a:chExt cx="720000" cy="720000"/>
            </a:xfrm>
          </p:grpSpPr>
          <p:sp>
            <p:nvSpPr>
              <p:cNvPr id="9" name="矩形 8">
                <a:extLst>
                  <a:ext uri="{FF2B5EF4-FFF2-40B4-BE49-F238E27FC236}">
                    <a16:creationId xmlns:a16="http://schemas.microsoft.com/office/drawing/2014/main" id="{D6548100-5F36-42F7-AADA-C3D0994C9A96}"/>
                  </a:ext>
                </a:extLst>
              </p:cNvPr>
              <p:cNvSpPr/>
              <p:nvPr/>
            </p:nvSpPr>
            <p:spPr>
              <a:xfrm>
                <a:off x="5412150" y="1180600"/>
                <a:ext cx="720000" cy="720000"/>
              </a:xfrm>
              <a:prstGeom prst="rect">
                <a:avLst/>
              </a:pr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t>1</a:t>
                </a:r>
                <a:endParaRPr lang="zh-CN" altLang="en-US" sz="3200" b="1" dirty="0"/>
              </a:p>
            </p:txBody>
          </p:sp>
          <p:sp>
            <p:nvSpPr>
              <p:cNvPr id="10" name="矩形 9">
                <a:extLst>
                  <a:ext uri="{FF2B5EF4-FFF2-40B4-BE49-F238E27FC236}">
                    <a16:creationId xmlns:a16="http://schemas.microsoft.com/office/drawing/2014/main" id="{17FBBC02-1E3C-4E2F-9020-F10E857E765A}"/>
                  </a:ext>
                </a:extLst>
              </p:cNvPr>
              <p:cNvSpPr/>
              <p:nvPr/>
            </p:nvSpPr>
            <p:spPr>
              <a:xfrm>
                <a:off x="5412150" y="1810600"/>
                <a:ext cx="720000" cy="90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 name="组合 10">
              <a:extLst>
                <a:ext uri="{FF2B5EF4-FFF2-40B4-BE49-F238E27FC236}">
                  <a16:creationId xmlns:a16="http://schemas.microsoft.com/office/drawing/2014/main" id="{00F73ED4-0F39-4C25-81B9-4C4390944A0F}"/>
                </a:ext>
              </a:extLst>
            </p:cNvPr>
            <p:cNvGrpSpPr/>
            <p:nvPr/>
          </p:nvGrpSpPr>
          <p:grpSpPr>
            <a:xfrm>
              <a:off x="1964965" y="3045690"/>
              <a:ext cx="720000" cy="720000"/>
              <a:chOff x="5412150" y="2260600"/>
              <a:chExt cx="720000" cy="720000"/>
            </a:xfrm>
          </p:grpSpPr>
          <p:sp>
            <p:nvSpPr>
              <p:cNvPr id="12" name="矩形 11">
                <a:extLst>
                  <a:ext uri="{FF2B5EF4-FFF2-40B4-BE49-F238E27FC236}">
                    <a16:creationId xmlns:a16="http://schemas.microsoft.com/office/drawing/2014/main" id="{7CA39EB9-6F34-4D86-9E06-E58DA481427A}"/>
                  </a:ext>
                </a:extLst>
              </p:cNvPr>
              <p:cNvSpPr/>
              <p:nvPr/>
            </p:nvSpPr>
            <p:spPr>
              <a:xfrm>
                <a:off x="5412150" y="2260600"/>
                <a:ext cx="720000" cy="720000"/>
              </a:xfrm>
              <a:prstGeom prst="rect">
                <a:avLst/>
              </a:prstGeom>
              <a:solidFill>
                <a:schemeClr val="accent6">
                  <a:lumMod val="60000"/>
                  <a:lumOff val="4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t>2</a:t>
                </a:r>
                <a:endParaRPr lang="zh-CN" altLang="en-US" sz="3200" b="1" dirty="0"/>
              </a:p>
            </p:txBody>
          </p:sp>
          <p:sp>
            <p:nvSpPr>
              <p:cNvPr id="13" name="矩形 12">
                <a:extLst>
                  <a:ext uri="{FF2B5EF4-FFF2-40B4-BE49-F238E27FC236}">
                    <a16:creationId xmlns:a16="http://schemas.microsoft.com/office/drawing/2014/main" id="{9CA12145-8C0C-4E68-A978-2B7CD5CED5EA}"/>
                  </a:ext>
                </a:extLst>
              </p:cNvPr>
              <p:cNvSpPr/>
              <p:nvPr/>
            </p:nvSpPr>
            <p:spPr>
              <a:xfrm>
                <a:off x="5412150" y="2890600"/>
                <a:ext cx="720000" cy="90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 name="组合 13">
              <a:extLst>
                <a:ext uri="{FF2B5EF4-FFF2-40B4-BE49-F238E27FC236}">
                  <a16:creationId xmlns:a16="http://schemas.microsoft.com/office/drawing/2014/main" id="{CC7E00F8-E2E6-4B23-B5EB-BD47BD436BCF}"/>
                </a:ext>
              </a:extLst>
            </p:cNvPr>
            <p:cNvGrpSpPr/>
            <p:nvPr/>
          </p:nvGrpSpPr>
          <p:grpSpPr>
            <a:xfrm>
              <a:off x="1964965" y="4125690"/>
              <a:ext cx="720000" cy="720000"/>
              <a:chOff x="5412150" y="3340600"/>
              <a:chExt cx="720000" cy="720000"/>
            </a:xfrm>
          </p:grpSpPr>
          <p:sp>
            <p:nvSpPr>
              <p:cNvPr id="15" name="矩形 14">
                <a:extLst>
                  <a:ext uri="{FF2B5EF4-FFF2-40B4-BE49-F238E27FC236}">
                    <a16:creationId xmlns:a16="http://schemas.microsoft.com/office/drawing/2014/main" id="{D6ADE7A5-9456-41BB-882B-B100C196E081}"/>
                  </a:ext>
                </a:extLst>
              </p:cNvPr>
              <p:cNvSpPr/>
              <p:nvPr/>
            </p:nvSpPr>
            <p:spPr>
              <a:xfrm>
                <a:off x="5412150" y="3340600"/>
                <a:ext cx="720000" cy="720000"/>
              </a:xfrm>
              <a:prstGeom prst="rect">
                <a:avLst/>
              </a:prstGeom>
              <a:solidFill>
                <a:schemeClr val="accent6">
                  <a:lumMod val="60000"/>
                  <a:lumOff val="4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t>3</a:t>
                </a:r>
                <a:endParaRPr lang="zh-CN" altLang="en-US" sz="3200" b="1" dirty="0"/>
              </a:p>
            </p:txBody>
          </p:sp>
          <p:sp>
            <p:nvSpPr>
              <p:cNvPr id="16" name="矩形 15">
                <a:extLst>
                  <a:ext uri="{FF2B5EF4-FFF2-40B4-BE49-F238E27FC236}">
                    <a16:creationId xmlns:a16="http://schemas.microsoft.com/office/drawing/2014/main" id="{94CAF3D4-2E6D-4908-A94A-1691290DB11A}"/>
                  </a:ext>
                </a:extLst>
              </p:cNvPr>
              <p:cNvSpPr/>
              <p:nvPr/>
            </p:nvSpPr>
            <p:spPr>
              <a:xfrm>
                <a:off x="5412150" y="3970600"/>
                <a:ext cx="720000" cy="90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9" name="矩形 18">
              <a:extLst>
                <a:ext uri="{FF2B5EF4-FFF2-40B4-BE49-F238E27FC236}">
                  <a16:creationId xmlns:a16="http://schemas.microsoft.com/office/drawing/2014/main" id="{723E52E6-60B1-4A56-B123-784D459D616A}"/>
                </a:ext>
              </a:extLst>
            </p:cNvPr>
            <p:cNvSpPr/>
            <p:nvPr/>
          </p:nvSpPr>
          <p:spPr>
            <a:xfrm>
              <a:off x="1964965" y="5835690"/>
              <a:ext cx="720000" cy="90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组合 2">
              <a:extLst>
                <a:ext uri="{FF2B5EF4-FFF2-40B4-BE49-F238E27FC236}">
                  <a16:creationId xmlns:a16="http://schemas.microsoft.com/office/drawing/2014/main" id="{1511B233-D1BF-4A30-B023-A031584F5B21}"/>
                </a:ext>
              </a:extLst>
            </p:cNvPr>
            <p:cNvGrpSpPr/>
            <p:nvPr/>
          </p:nvGrpSpPr>
          <p:grpSpPr>
            <a:xfrm>
              <a:off x="2895239" y="1965690"/>
              <a:ext cx="4687975" cy="2880000"/>
              <a:chOff x="2895239" y="1965690"/>
              <a:chExt cx="4687975" cy="2880000"/>
            </a:xfrm>
          </p:grpSpPr>
          <p:sp>
            <p:nvSpPr>
              <p:cNvPr id="7" name="矩形 6">
                <a:extLst>
                  <a:ext uri="{FF2B5EF4-FFF2-40B4-BE49-F238E27FC236}">
                    <a16:creationId xmlns:a16="http://schemas.microsoft.com/office/drawing/2014/main" id="{A81D854E-07F0-47F5-B9E5-75E650294009}"/>
                  </a:ext>
                </a:extLst>
              </p:cNvPr>
              <p:cNvSpPr/>
              <p:nvPr/>
            </p:nvSpPr>
            <p:spPr>
              <a:xfrm>
                <a:off x="2895240" y="1965690"/>
                <a:ext cx="4687974" cy="720000"/>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b="1" dirty="0">
                    <a:solidFill>
                      <a:schemeClr val="accent2"/>
                    </a:solidFill>
                  </a:rPr>
                  <a:t>研究背景及现状</a:t>
                </a:r>
              </a:p>
            </p:txBody>
          </p:sp>
          <p:sp>
            <p:nvSpPr>
              <p:cNvPr id="20" name="矩形 19">
                <a:extLst>
                  <a:ext uri="{FF2B5EF4-FFF2-40B4-BE49-F238E27FC236}">
                    <a16:creationId xmlns:a16="http://schemas.microsoft.com/office/drawing/2014/main" id="{BDCE3720-BE36-4F49-8002-AE620B793FEB}"/>
                  </a:ext>
                </a:extLst>
              </p:cNvPr>
              <p:cNvSpPr/>
              <p:nvPr/>
            </p:nvSpPr>
            <p:spPr>
              <a:xfrm>
                <a:off x="2895240" y="3045690"/>
                <a:ext cx="4687974" cy="720000"/>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b="1" dirty="0">
                    <a:solidFill>
                      <a:schemeClr val="accent6">
                        <a:lumMod val="60000"/>
                        <a:lumOff val="40000"/>
                      </a:schemeClr>
                    </a:solidFill>
                  </a:rPr>
                  <a:t>研究框架及内容</a:t>
                </a:r>
              </a:p>
            </p:txBody>
          </p:sp>
          <p:sp>
            <p:nvSpPr>
              <p:cNvPr id="21" name="矩形 20">
                <a:extLst>
                  <a:ext uri="{FF2B5EF4-FFF2-40B4-BE49-F238E27FC236}">
                    <a16:creationId xmlns:a16="http://schemas.microsoft.com/office/drawing/2014/main" id="{60E2B3B7-866E-4443-81C5-0AEC5B6E80CF}"/>
                  </a:ext>
                </a:extLst>
              </p:cNvPr>
              <p:cNvSpPr/>
              <p:nvPr/>
            </p:nvSpPr>
            <p:spPr>
              <a:xfrm>
                <a:off x="2895239" y="4125690"/>
                <a:ext cx="4687975" cy="720000"/>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b="1" dirty="0" smtClean="0">
                    <a:solidFill>
                      <a:schemeClr val="accent6">
                        <a:lumMod val="60000"/>
                        <a:lumOff val="40000"/>
                      </a:schemeClr>
                    </a:solidFill>
                  </a:rPr>
                  <a:t>研究成果与计划</a:t>
                </a:r>
                <a:endParaRPr lang="zh-CN" altLang="en-US" sz="2800" b="1" dirty="0">
                  <a:solidFill>
                    <a:schemeClr val="accent6">
                      <a:lumMod val="60000"/>
                      <a:lumOff val="40000"/>
                    </a:schemeClr>
                  </a:solidFill>
                </a:endParaRPr>
              </a:p>
            </p:txBody>
          </p:sp>
        </p:grpSp>
      </p:grpSp>
      <p:sp>
        <p:nvSpPr>
          <p:cNvPr id="23" name="文本框 22">
            <a:extLst>
              <a:ext uri="{FF2B5EF4-FFF2-40B4-BE49-F238E27FC236}">
                <a16:creationId xmlns:a16="http://schemas.microsoft.com/office/drawing/2014/main" id="{B638E2A3-FB6D-4EB3-A274-64277283AF0F}"/>
              </a:ext>
            </a:extLst>
          </p:cNvPr>
          <p:cNvSpPr txBox="1"/>
          <p:nvPr/>
        </p:nvSpPr>
        <p:spPr>
          <a:xfrm>
            <a:off x="4372083" y="797753"/>
            <a:ext cx="3029527" cy="707886"/>
          </a:xfrm>
          <a:prstGeom prst="rect">
            <a:avLst/>
          </a:prstGeom>
          <a:noFill/>
        </p:spPr>
        <p:txBody>
          <a:bodyPr wrap="square" rtlCol="0">
            <a:spAutoFit/>
          </a:bodyPr>
          <a:lstStyle/>
          <a:p>
            <a:pPr algn="ctr"/>
            <a:r>
              <a:rPr lang="zh-CN" altLang="en-US" sz="4000" b="1" dirty="0">
                <a:solidFill>
                  <a:srgbClr val="44546A"/>
                </a:solidFill>
                <a:latin typeface="+mn-ea"/>
              </a:rPr>
              <a:t>目  录</a:t>
            </a:r>
          </a:p>
        </p:txBody>
      </p:sp>
      <p:sp>
        <p:nvSpPr>
          <p:cNvPr id="24" name="矩形: 圆角 23">
            <a:extLst>
              <a:ext uri="{FF2B5EF4-FFF2-40B4-BE49-F238E27FC236}">
                <a16:creationId xmlns:a16="http://schemas.microsoft.com/office/drawing/2014/main" id="{B94A2DC1-7B68-41C6-8421-47E442723984}"/>
              </a:ext>
            </a:extLst>
          </p:cNvPr>
          <p:cNvSpPr/>
          <p:nvPr/>
        </p:nvSpPr>
        <p:spPr>
          <a:xfrm>
            <a:off x="10436772" y="43657"/>
            <a:ext cx="1608083" cy="59848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5" name="组合 24">
            <a:extLst>
              <a:ext uri="{FF2B5EF4-FFF2-40B4-BE49-F238E27FC236}">
                <a16:creationId xmlns:a16="http://schemas.microsoft.com/office/drawing/2014/main" id="{24D4B80A-8029-4255-BD4F-DBD1A67DD8ED}"/>
              </a:ext>
            </a:extLst>
          </p:cNvPr>
          <p:cNvGrpSpPr/>
          <p:nvPr/>
        </p:nvGrpSpPr>
        <p:grpSpPr>
          <a:xfrm>
            <a:off x="-13138" y="-5222"/>
            <a:ext cx="2717030" cy="785615"/>
            <a:chOff x="-13138" y="-5222"/>
            <a:chExt cx="2717030" cy="785615"/>
          </a:xfrm>
        </p:grpSpPr>
        <p:sp>
          <p:nvSpPr>
            <p:cNvPr id="26" name="矩形 25">
              <a:extLst>
                <a:ext uri="{FF2B5EF4-FFF2-40B4-BE49-F238E27FC236}">
                  <a16:creationId xmlns:a16="http://schemas.microsoft.com/office/drawing/2014/main" id="{555AD82B-6F5F-43CB-855D-E2707DA11D6B}"/>
                </a:ext>
              </a:extLst>
            </p:cNvPr>
            <p:cNvSpPr/>
            <p:nvPr/>
          </p:nvSpPr>
          <p:spPr>
            <a:xfrm>
              <a:off x="-1" y="0"/>
              <a:ext cx="2703893" cy="7219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7" name="图片 26">
              <a:extLst>
                <a:ext uri="{FF2B5EF4-FFF2-40B4-BE49-F238E27FC236}">
                  <a16:creationId xmlns:a16="http://schemas.microsoft.com/office/drawing/2014/main" id="{B7843AF8-7B9C-4264-B5E6-6112B34D0B8C}"/>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3138" y="-5222"/>
              <a:ext cx="2389767" cy="785615"/>
            </a:xfrm>
            <a:prstGeom prst="rect">
              <a:avLst/>
            </a:prstGeom>
          </p:spPr>
        </p:pic>
      </p:grpSp>
    </p:spTree>
    <p:extLst>
      <p:ext uri="{BB962C8B-B14F-4D97-AF65-F5344CB8AC3E}">
        <p14:creationId xmlns:p14="http://schemas.microsoft.com/office/powerpoint/2010/main" val="2015864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a:extLst>
              <a:ext uri="{FF2B5EF4-FFF2-40B4-BE49-F238E27FC236}">
                <a16:creationId xmlns:a16="http://schemas.microsoft.com/office/drawing/2014/main" id="{3D98B110-8ED4-48C3-92F1-ABC2E7CE7709}"/>
              </a:ext>
            </a:extLst>
          </p:cNvPr>
          <p:cNvSpPr>
            <a:spLocks noGrp="1"/>
          </p:cNvSpPr>
          <p:nvPr>
            <p:ph type="body" sz="quarter" idx="14"/>
          </p:nvPr>
        </p:nvSpPr>
        <p:spPr/>
        <p:txBody>
          <a:bodyPr/>
          <a:lstStyle/>
          <a:p>
            <a:r>
              <a:rPr lang="zh-CN" altLang="en-US" dirty="0"/>
              <a:t>研究背景</a:t>
            </a:r>
            <a:endParaRPr lang="zh-CN" altLang="en-US" sz="3200" b="1" dirty="0"/>
          </a:p>
        </p:txBody>
      </p:sp>
      <p:sp>
        <p:nvSpPr>
          <p:cNvPr id="36" name="文本框 35">
            <a:extLst>
              <a:ext uri="{FF2B5EF4-FFF2-40B4-BE49-F238E27FC236}">
                <a16:creationId xmlns:a16="http://schemas.microsoft.com/office/drawing/2014/main" id="{A958C76D-C165-48B5-A5C2-0DE133617DCA}"/>
              </a:ext>
            </a:extLst>
          </p:cNvPr>
          <p:cNvSpPr txBox="1"/>
          <p:nvPr/>
        </p:nvSpPr>
        <p:spPr>
          <a:xfrm>
            <a:off x="411832" y="851729"/>
            <a:ext cx="10802128" cy="784830"/>
          </a:xfrm>
          <a:prstGeom prst="rect">
            <a:avLst/>
          </a:prstGeom>
          <a:noFill/>
        </p:spPr>
        <p:txBody>
          <a:bodyPr wrap="square" rtlCol="0">
            <a:spAutoFit/>
          </a:bodyPr>
          <a:lstStyle/>
          <a:p>
            <a:pPr marL="285750" indent="-285750" algn="just">
              <a:lnSpc>
                <a:spcPct val="125000"/>
              </a:lnSpc>
              <a:buFont typeface="Wingdings" panose="05000000000000000000" pitchFamily="2" charset="2"/>
              <a:buChar char="p"/>
            </a:pPr>
            <a:r>
              <a:rPr lang="zh-CN" altLang="en-US" b="1" dirty="0" smtClean="0">
                <a:solidFill>
                  <a:schemeClr val="accent3">
                    <a:lumMod val="50000"/>
                  </a:schemeClr>
                </a:solidFill>
                <a:latin typeface="微软雅黑" panose="020B0503020204020204" pitchFamily="34" charset="-122"/>
                <a:ea typeface="+mj-ea"/>
              </a:rPr>
              <a:t>现代</a:t>
            </a:r>
            <a:r>
              <a:rPr lang="zh-CN" altLang="en-US" b="1" dirty="0">
                <a:solidFill>
                  <a:schemeClr val="accent3">
                    <a:lumMod val="50000"/>
                  </a:schemeClr>
                </a:solidFill>
                <a:latin typeface="微软雅黑" panose="020B0503020204020204" pitchFamily="34" charset="-122"/>
                <a:ea typeface="+mj-ea"/>
              </a:rPr>
              <a:t>控制策略很多是时间触发的，控制系统多呈现分布式，因此需要精确的同步和时间确定性通信。</a:t>
            </a:r>
            <a:endParaRPr lang="en-US" altLang="zh-CN" b="1" dirty="0">
              <a:solidFill>
                <a:schemeClr val="accent3">
                  <a:lumMod val="50000"/>
                </a:schemeClr>
              </a:solidFill>
              <a:latin typeface="微软雅黑" panose="020B0503020204020204" pitchFamily="34" charset="-122"/>
              <a:ea typeface="+mj-ea"/>
            </a:endParaRPr>
          </a:p>
          <a:p>
            <a:pPr marL="285750" indent="-285750" algn="just">
              <a:lnSpc>
                <a:spcPct val="125000"/>
              </a:lnSpc>
              <a:buFont typeface="Wingdings" panose="05000000000000000000" pitchFamily="2" charset="2"/>
              <a:buChar char="p"/>
            </a:pPr>
            <a:r>
              <a:rPr lang="zh-CN" altLang="en-US" b="1" dirty="0" smtClean="0">
                <a:solidFill>
                  <a:schemeClr val="accent3">
                    <a:lumMod val="50000"/>
                  </a:schemeClr>
                </a:solidFill>
                <a:latin typeface="微软雅黑" panose="020B0503020204020204" pitchFamily="34" charset="-122"/>
                <a:ea typeface="+mj-ea"/>
              </a:rPr>
              <a:t>考虑到工业现场实际情况，采用骨干网络与</a:t>
            </a:r>
            <a:r>
              <a:rPr lang="zh-CN" altLang="en-US" b="1" dirty="0">
                <a:solidFill>
                  <a:schemeClr val="accent3">
                    <a:lumMod val="50000"/>
                  </a:schemeClr>
                </a:solidFill>
                <a:latin typeface="微软雅黑" panose="020B0503020204020204" pitchFamily="34" charset="-122"/>
                <a:ea typeface="+mj-ea"/>
              </a:rPr>
              <a:t>多个较小无线岛的混合解决</a:t>
            </a:r>
            <a:r>
              <a:rPr lang="zh-CN" altLang="en-US" b="1" dirty="0" smtClean="0">
                <a:solidFill>
                  <a:schemeClr val="accent3">
                    <a:lumMod val="50000"/>
                  </a:schemeClr>
                </a:solidFill>
                <a:latin typeface="微软雅黑" panose="020B0503020204020204" pitchFamily="34" charset="-122"/>
                <a:ea typeface="+mj-ea"/>
              </a:rPr>
              <a:t>方案</a:t>
            </a:r>
            <a:r>
              <a:rPr lang="zh-CN" altLang="en-US" b="1" dirty="0">
                <a:solidFill>
                  <a:schemeClr val="accent3">
                    <a:lumMod val="50000"/>
                  </a:schemeClr>
                </a:solidFill>
                <a:latin typeface="微软雅黑" panose="020B0503020204020204" pitchFamily="34" charset="-122"/>
                <a:ea typeface="+mj-ea"/>
              </a:rPr>
              <a:t>。</a:t>
            </a:r>
          </a:p>
        </p:txBody>
      </p:sp>
      <p:sp>
        <p:nvSpPr>
          <p:cNvPr id="28" name="矩形: 圆角 27">
            <a:extLst>
              <a:ext uri="{FF2B5EF4-FFF2-40B4-BE49-F238E27FC236}">
                <a16:creationId xmlns:a16="http://schemas.microsoft.com/office/drawing/2014/main" id="{CBC0EC87-A911-449A-92F0-6BCC62D4C7CC}"/>
              </a:ext>
            </a:extLst>
          </p:cNvPr>
          <p:cNvSpPr/>
          <p:nvPr/>
        </p:nvSpPr>
        <p:spPr>
          <a:xfrm>
            <a:off x="10436772" y="43657"/>
            <a:ext cx="1608083" cy="59848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灯片编号占位符 1">
            <a:extLst>
              <a:ext uri="{FF2B5EF4-FFF2-40B4-BE49-F238E27FC236}">
                <a16:creationId xmlns:a16="http://schemas.microsoft.com/office/drawing/2014/main" id="{6F7BE97E-66C1-48BF-811F-6B654A52A41C}"/>
              </a:ext>
            </a:extLst>
          </p:cNvPr>
          <p:cNvSpPr>
            <a:spLocks noGrp="1"/>
          </p:cNvSpPr>
          <p:nvPr>
            <p:ph type="sldNum" sz="quarter" idx="10"/>
          </p:nvPr>
        </p:nvSpPr>
        <p:spPr/>
        <p:txBody>
          <a:bodyPr/>
          <a:lstStyle/>
          <a:p>
            <a:fld id="{6C53781C-E1F6-4315-A39D-61273F2E0596}" type="slidenum">
              <a:rPr lang="zh-CN" altLang="en-US" smtClean="0"/>
              <a:pPr/>
              <a:t>4</a:t>
            </a:fld>
            <a:endParaRPr lang="zh-CN" altLang="en-US" dirty="0"/>
          </a:p>
        </p:txBody>
      </p:sp>
      <p:sp>
        <p:nvSpPr>
          <p:cNvPr id="25" name="文本框 24">
            <a:extLst>
              <a:ext uri="{FF2B5EF4-FFF2-40B4-BE49-F238E27FC236}">
                <a16:creationId xmlns:a16="http://schemas.microsoft.com/office/drawing/2014/main" id="{EF1C52A1-5F8F-498D-B93A-B8EC66E63F56}"/>
              </a:ext>
            </a:extLst>
          </p:cNvPr>
          <p:cNvSpPr txBox="1"/>
          <p:nvPr/>
        </p:nvSpPr>
        <p:spPr>
          <a:xfrm>
            <a:off x="1075351" y="6022515"/>
            <a:ext cx="8676988" cy="400110"/>
          </a:xfrm>
          <a:prstGeom prst="rect">
            <a:avLst/>
          </a:prstGeom>
          <a:noFill/>
        </p:spPr>
        <p:txBody>
          <a:bodyPr wrap="square" rtlCol="0">
            <a:spAutoFit/>
          </a:bodyPr>
          <a:lstStyle/>
          <a:p>
            <a:pPr algn="ctr"/>
            <a:r>
              <a:rPr lang="zh-CN" altLang="en-US" sz="2000" b="1" dirty="0" smtClean="0">
                <a:solidFill>
                  <a:schemeClr val="accent3">
                    <a:lumMod val="75000"/>
                  </a:schemeClr>
                </a:solidFill>
                <a:latin typeface="+mj-ea"/>
                <a:ea typeface="+mj-ea"/>
              </a:rPr>
              <a:t>在主体网络中，迫切</a:t>
            </a:r>
            <a:r>
              <a:rPr lang="zh-CN" altLang="en-US" sz="2000" b="1" dirty="0">
                <a:solidFill>
                  <a:schemeClr val="accent3">
                    <a:lumMod val="75000"/>
                  </a:schemeClr>
                </a:solidFill>
                <a:latin typeface="+mj-ea"/>
                <a:ea typeface="+mj-ea"/>
              </a:rPr>
              <a:t>需要建立一种</a:t>
            </a:r>
            <a:r>
              <a:rPr lang="zh-CN" altLang="en-US" sz="2000" b="1" dirty="0" smtClean="0">
                <a:solidFill>
                  <a:schemeClr val="accent3">
                    <a:lumMod val="75000"/>
                  </a:schemeClr>
                </a:solidFill>
                <a:latin typeface="+mj-ea"/>
                <a:ea typeface="+mj-ea"/>
              </a:rPr>
              <a:t>“</a:t>
            </a:r>
            <a:r>
              <a:rPr lang="zh-CN" altLang="en-US" sz="2000" b="1" dirty="0" smtClean="0">
                <a:solidFill>
                  <a:srgbClr val="C00000"/>
                </a:solidFill>
                <a:latin typeface="+mj-ea"/>
                <a:ea typeface="+mj-ea"/>
              </a:rPr>
              <a:t>高精度，低能耗</a:t>
            </a:r>
            <a:r>
              <a:rPr lang="zh-CN" altLang="en-US" sz="2000" b="1" dirty="0" smtClean="0">
                <a:solidFill>
                  <a:schemeClr val="accent3">
                    <a:lumMod val="75000"/>
                  </a:schemeClr>
                </a:solidFill>
                <a:latin typeface="+mj-ea"/>
                <a:ea typeface="+mj-ea"/>
              </a:rPr>
              <a:t>”的时钟同步机制</a:t>
            </a:r>
            <a:endParaRPr lang="zh-CN" altLang="en-US" sz="2000" b="1" dirty="0">
              <a:solidFill>
                <a:srgbClr val="C00000"/>
              </a:solidFill>
              <a:latin typeface="+mj-ea"/>
              <a:ea typeface="+mj-ea"/>
            </a:endParaRPr>
          </a:p>
        </p:txBody>
      </p:sp>
      <p:grpSp>
        <p:nvGrpSpPr>
          <p:cNvPr id="184" name="组合 183">
            <a:extLst>
              <a:ext uri="{FF2B5EF4-FFF2-40B4-BE49-F238E27FC236}">
                <a16:creationId xmlns:a16="http://schemas.microsoft.com/office/drawing/2014/main" id="{018D669A-DF18-4D16-B2F5-B5127F3594C7}"/>
              </a:ext>
            </a:extLst>
          </p:cNvPr>
          <p:cNvGrpSpPr/>
          <p:nvPr/>
        </p:nvGrpSpPr>
        <p:grpSpPr>
          <a:xfrm>
            <a:off x="8527000" y="2290309"/>
            <a:ext cx="2961245" cy="619513"/>
            <a:chOff x="1205957" y="1952237"/>
            <a:chExt cx="3938094" cy="619513"/>
          </a:xfrm>
        </p:grpSpPr>
        <p:sp>
          <p:nvSpPr>
            <p:cNvPr id="185" name="矩形: 圆角 184">
              <a:extLst>
                <a:ext uri="{FF2B5EF4-FFF2-40B4-BE49-F238E27FC236}">
                  <a16:creationId xmlns:a16="http://schemas.microsoft.com/office/drawing/2014/main" id="{59013A6A-3CF6-4B97-998D-C5CDB50174D5}"/>
                </a:ext>
              </a:extLst>
            </p:cNvPr>
            <p:cNvSpPr/>
            <p:nvPr/>
          </p:nvSpPr>
          <p:spPr>
            <a:xfrm>
              <a:off x="1847850" y="1952237"/>
              <a:ext cx="2590800" cy="61951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6" name="文本框 185">
              <a:extLst>
                <a:ext uri="{FF2B5EF4-FFF2-40B4-BE49-F238E27FC236}">
                  <a16:creationId xmlns:a16="http://schemas.microsoft.com/office/drawing/2014/main" id="{BD833D2F-968A-464B-9DEA-A38F99167309}"/>
                </a:ext>
              </a:extLst>
            </p:cNvPr>
            <p:cNvSpPr txBox="1"/>
            <p:nvPr/>
          </p:nvSpPr>
          <p:spPr>
            <a:xfrm>
              <a:off x="1205957" y="2039457"/>
              <a:ext cx="3938094" cy="400110"/>
            </a:xfrm>
            <a:prstGeom prst="rect">
              <a:avLst/>
            </a:prstGeom>
            <a:noFill/>
          </p:spPr>
          <p:txBody>
            <a:bodyPr wrap="square" rtlCol="0">
              <a:spAutoFit/>
            </a:bodyPr>
            <a:lstStyle/>
            <a:p>
              <a:pPr algn="ctr"/>
              <a:r>
                <a:rPr lang="zh-CN" altLang="en-US" sz="2000" b="1" dirty="0">
                  <a:solidFill>
                    <a:schemeClr val="bg1"/>
                  </a:solidFill>
                  <a:latin typeface="+mj-ea"/>
                  <a:ea typeface="+mj-ea"/>
                </a:rPr>
                <a:t>高带宽</a:t>
              </a:r>
            </a:p>
          </p:txBody>
        </p:sp>
      </p:grpSp>
      <p:grpSp>
        <p:nvGrpSpPr>
          <p:cNvPr id="187" name="组合 186">
            <a:extLst>
              <a:ext uri="{FF2B5EF4-FFF2-40B4-BE49-F238E27FC236}">
                <a16:creationId xmlns:a16="http://schemas.microsoft.com/office/drawing/2014/main" id="{F29A1265-A1E0-4BCF-9308-7920E3118023}"/>
              </a:ext>
            </a:extLst>
          </p:cNvPr>
          <p:cNvGrpSpPr/>
          <p:nvPr/>
        </p:nvGrpSpPr>
        <p:grpSpPr>
          <a:xfrm>
            <a:off x="8563975" y="3171067"/>
            <a:ext cx="2961245" cy="619513"/>
            <a:chOff x="1205957" y="1952237"/>
            <a:chExt cx="3938094" cy="619513"/>
          </a:xfrm>
        </p:grpSpPr>
        <p:sp>
          <p:nvSpPr>
            <p:cNvPr id="188" name="矩形: 圆角 187">
              <a:extLst>
                <a:ext uri="{FF2B5EF4-FFF2-40B4-BE49-F238E27FC236}">
                  <a16:creationId xmlns:a16="http://schemas.microsoft.com/office/drawing/2014/main" id="{9DCABD6D-6191-44AC-9C92-9A0E184397E3}"/>
                </a:ext>
              </a:extLst>
            </p:cNvPr>
            <p:cNvSpPr/>
            <p:nvPr/>
          </p:nvSpPr>
          <p:spPr>
            <a:xfrm>
              <a:off x="1847850" y="1952237"/>
              <a:ext cx="2590800" cy="61951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9" name="文本框 188">
              <a:extLst>
                <a:ext uri="{FF2B5EF4-FFF2-40B4-BE49-F238E27FC236}">
                  <a16:creationId xmlns:a16="http://schemas.microsoft.com/office/drawing/2014/main" id="{437E6046-455D-427D-BACD-3C0683C22E32}"/>
                </a:ext>
              </a:extLst>
            </p:cNvPr>
            <p:cNvSpPr txBox="1"/>
            <p:nvPr/>
          </p:nvSpPr>
          <p:spPr>
            <a:xfrm>
              <a:off x="1205957" y="2039457"/>
              <a:ext cx="3938094" cy="400110"/>
            </a:xfrm>
            <a:prstGeom prst="rect">
              <a:avLst/>
            </a:prstGeom>
            <a:noFill/>
          </p:spPr>
          <p:txBody>
            <a:bodyPr wrap="square" rtlCol="0">
              <a:spAutoFit/>
            </a:bodyPr>
            <a:lstStyle/>
            <a:p>
              <a:pPr algn="ctr"/>
              <a:r>
                <a:rPr lang="zh-CN" altLang="en-US" sz="2000" b="1" dirty="0">
                  <a:solidFill>
                    <a:schemeClr val="bg1"/>
                  </a:solidFill>
                  <a:latin typeface="+mj-ea"/>
                  <a:ea typeface="+mj-ea"/>
                </a:rPr>
                <a:t>高可靠</a:t>
              </a:r>
            </a:p>
          </p:txBody>
        </p:sp>
      </p:grpSp>
      <p:grpSp>
        <p:nvGrpSpPr>
          <p:cNvPr id="190" name="组合 189">
            <a:extLst>
              <a:ext uri="{FF2B5EF4-FFF2-40B4-BE49-F238E27FC236}">
                <a16:creationId xmlns:a16="http://schemas.microsoft.com/office/drawing/2014/main" id="{65E74865-8109-4C77-BD9D-5CE61ED25A75}"/>
              </a:ext>
            </a:extLst>
          </p:cNvPr>
          <p:cNvGrpSpPr/>
          <p:nvPr/>
        </p:nvGrpSpPr>
        <p:grpSpPr>
          <a:xfrm>
            <a:off x="8563975" y="4025693"/>
            <a:ext cx="2961245" cy="619513"/>
            <a:chOff x="1205957" y="1952237"/>
            <a:chExt cx="3938094" cy="619513"/>
          </a:xfrm>
        </p:grpSpPr>
        <p:sp>
          <p:nvSpPr>
            <p:cNvPr id="191" name="矩形: 圆角 190">
              <a:extLst>
                <a:ext uri="{FF2B5EF4-FFF2-40B4-BE49-F238E27FC236}">
                  <a16:creationId xmlns:a16="http://schemas.microsoft.com/office/drawing/2014/main" id="{67CEA9DD-1831-40FE-85B2-C4C88FC0A834}"/>
                </a:ext>
              </a:extLst>
            </p:cNvPr>
            <p:cNvSpPr/>
            <p:nvPr/>
          </p:nvSpPr>
          <p:spPr>
            <a:xfrm>
              <a:off x="1847850" y="1952237"/>
              <a:ext cx="2590800" cy="61951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2" name="文本框 191">
              <a:extLst>
                <a:ext uri="{FF2B5EF4-FFF2-40B4-BE49-F238E27FC236}">
                  <a16:creationId xmlns:a16="http://schemas.microsoft.com/office/drawing/2014/main" id="{444FF04D-4CD0-45FB-9DEA-CB30E15F31DE}"/>
                </a:ext>
              </a:extLst>
            </p:cNvPr>
            <p:cNvSpPr txBox="1"/>
            <p:nvPr/>
          </p:nvSpPr>
          <p:spPr>
            <a:xfrm>
              <a:off x="1205957" y="2039457"/>
              <a:ext cx="3938094" cy="400110"/>
            </a:xfrm>
            <a:prstGeom prst="rect">
              <a:avLst/>
            </a:prstGeom>
            <a:noFill/>
          </p:spPr>
          <p:txBody>
            <a:bodyPr wrap="square" rtlCol="0">
              <a:spAutoFit/>
            </a:bodyPr>
            <a:lstStyle/>
            <a:p>
              <a:pPr algn="ctr"/>
              <a:r>
                <a:rPr lang="zh-CN" altLang="en-US" sz="2000" b="1" dirty="0">
                  <a:solidFill>
                    <a:schemeClr val="bg1"/>
                  </a:solidFill>
                  <a:latin typeface="+mj-ea"/>
                  <a:ea typeface="+mj-ea"/>
                </a:rPr>
                <a:t>低时延</a:t>
              </a:r>
            </a:p>
          </p:txBody>
        </p:sp>
      </p:grpSp>
      <p:grpSp>
        <p:nvGrpSpPr>
          <p:cNvPr id="193" name="组合 192">
            <a:extLst>
              <a:ext uri="{FF2B5EF4-FFF2-40B4-BE49-F238E27FC236}">
                <a16:creationId xmlns:a16="http://schemas.microsoft.com/office/drawing/2014/main" id="{91B66205-1C0C-4D48-849A-5E3BABB6E30A}"/>
              </a:ext>
            </a:extLst>
          </p:cNvPr>
          <p:cNvGrpSpPr/>
          <p:nvPr/>
        </p:nvGrpSpPr>
        <p:grpSpPr>
          <a:xfrm>
            <a:off x="8606453" y="4960640"/>
            <a:ext cx="2961245" cy="619513"/>
            <a:chOff x="1205957" y="1952237"/>
            <a:chExt cx="3938094" cy="619513"/>
          </a:xfrm>
        </p:grpSpPr>
        <p:sp>
          <p:nvSpPr>
            <p:cNvPr id="194" name="矩形: 圆角 193">
              <a:extLst>
                <a:ext uri="{FF2B5EF4-FFF2-40B4-BE49-F238E27FC236}">
                  <a16:creationId xmlns:a16="http://schemas.microsoft.com/office/drawing/2014/main" id="{4F4DA818-A86A-42F7-B019-0979A2F81C5B}"/>
                </a:ext>
              </a:extLst>
            </p:cNvPr>
            <p:cNvSpPr/>
            <p:nvPr/>
          </p:nvSpPr>
          <p:spPr>
            <a:xfrm>
              <a:off x="1847850" y="1952237"/>
              <a:ext cx="2590800" cy="61951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5" name="文本框 194">
              <a:extLst>
                <a:ext uri="{FF2B5EF4-FFF2-40B4-BE49-F238E27FC236}">
                  <a16:creationId xmlns:a16="http://schemas.microsoft.com/office/drawing/2014/main" id="{468A1B85-BD5A-4C0D-BAC4-9596237E449C}"/>
                </a:ext>
              </a:extLst>
            </p:cNvPr>
            <p:cNvSpPr txBox="1"/>
            <p:nvPr/>
          </p:nvSpPr>
          <p:spPr>
            <a:xfrm>
              <a:off x="1205957" y="2039457"/>
              <a:ext cx="3938094" cy="400110"/>
            </a:xfrm>
            <a:prstGeom prst="rect">
              <a:avLst/>
            </a:prstGeom>
            <a:noFill/>
          </p:spPr>
          <p:txBody>
            <a:bodyPr wrap="square" rtlCol="0">
              <a:spAutoFit/>
            </a:bodyPr>
            <a:lstStyle/>
            <a:p>
              <a:pPr algn="ctr"/>
              <a:r>
                <a:rPr lang="zh-CN" altLang="en-US" sz="2000" b="1" dirty="0">
                  <a:solidFill>
                    <a:schemeClr val="bg1"/>
                  </a:solidFill>
                  <a:latin typeface="+mj-ea"/>
                  <a:ea typeface="+mj-ea"/>
                </a:rPr>
                <a:t>低抖动</a:t>
              </a:r>
            </a:p>
          </p:txBody>
        </p:sp>
      </p:grpSp>
      <p:sp>
        <p:nvSpPr>
          <p:cNvPr id="5" name="右大括号 4">
            <a:extLst>
              <a:ext uri="{FF2B5EF4-FFF2-40B4-BE49-F238E27FC236}">
                <a16:creationId xmlns:a16="http://schemas.microsoft.com/office/drawing/2014/main" id="{DEFC1FF0-DE24-45C2-806E-9A50F827A65A}"/>
              </a:ext>
            </a:extLst>
          </p:cNvPr>
          <p:cNvSpPr/>
          <p:nvPr/>
        </p:nvSpPr>
        <p:spPr>
          <a:xfrm>
            <a:off x="11042549" y="2571604"/>
            <a:ext cx="450972" cy="2757776"/>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99" name="文本框 198">
            <a:extLst>
              <a:ext uri="{FF2B5EF4-FFF2-40B4-BE49-F238E27FC236}">
                <a16:creationId xmlns:a16="http://schemas.microsoft.com/office/drawing/2014/main" id="{F2B8B2A2-3ADE-4BFB-82EC-177150691A55}"/>
              </a:ext>
            </a:extLst>
          </p:cNvPr>
          <p:cNvSpPr txBox="1"/>
          <p:nvPr/>
        </p:nvSpPr>
        <p:spPr>
          <a:xfrm>
            <a:off x="11590343" y="2815208"/>
            <a:ext cx="619447" cy="2031325"/>
          </a:xfrm>
          <a:prstGeom prst="rect">
            <a:avLst/>
          </a:prstGeom>
          <a:noFill/>
        </p:spPr>
        <p:txBody>
          <a:bodyPr wrap="square">
            <a:spAutoFit/>
          </a:bodyPr>
          <a:lstStyle/>
          <a:p>
            <a:r>
              <a:rPr lang="zh-CN" altLang="en-US" b="1" dirty="0">
                <a:solidFill>
                  <a:srgbClr val="44546A"/>
                </a:solidFill>
                <a:latin typeface="微软雅黑" panose="020B0503020204020204" pitchFamily="34" charset="-122"/>
                <a:ea typeface="+mj-ea"/>
              </a:rPr>
              <a:t>确定性服务质量</a:t>
            </a:r>
            <a:endParaRPr lang="zh-CN" altLang="en-US" dirty="0">
              <a:solidFill>
                <a:srgbClr val="44546A"/>
              </a:solidFill>
            </a:endParaRPr>
          </a:p>
        </p:txBody>
      </p:sp>
      <p:pic>
        <p:nvPicPr>
          <p:cNvPr id="22" name="图片 21"/>
          <p:cNvPicPr>
            <a:picLocks noChangeAspect="1"/>
          </p:cNvPicPr>
          <p:nvPr/>
        </p:nvPicPr>
        <p:blipFill>
          <a:blip r:embed="rId3"/>
          <a:stretch>
            <a:fillRect/>
          </a:stretch>
        </p:blipFill>
        <p:spPr>
          <a:xfrm>
            <a:off x="1205830" y="2225124"/>
            <a:ext cx="6790745" cy="3450736"/>
          </a:xfrm>
          <a:prstGeom prst="rect">
            <a:avLst/>
          </a:prstGeom>
        </p:spPr>
      </p:pic>
    </p:spTree>
    <p:extLst>
      <p:ext uri="{BB962C8B-B14F-4D97-AF65-F5344CB8AC3E}">
        <p14:creationId xmlns:p14="http://schemas.microsoft.com/office/powerpoint/2010/main" val="125618804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a:extLst>
              <a:ext uri="{FF2B5EF4-FFF2-40B4-BE49-F238E27FC236}">
                <a16:creationId xmlns:a16="http://schemas.microsoft.com/office/drawing/2014/main" id="{3D98B110-8ED4-48C3-92F1-ABC2E7CE7709}"/>
              </a:ext>
            </a:extLst>
          </p:cNvPr>
          <p:cNvSpPr>
            <a:spLocks noGrp="1"/>
          </p:cNvSpPr>
          <p:nvPr>
            <p:ph type="body" sz="quarter" idx="14"/>
          </p:nvPr>
        </p:nvSpPr>
        <p:spPr/>
        <p:txBody>
          <a:bodyPr/>
          <a:lstStyle/>
          <a:p>
            <a:r>
              <a:rPr lang="zh-CN" altLang="en-US" dirty="0"/>
              <a:t>研究背景</a:t>
            </a:r>
            <a:endParaRPr lang="zh-CN" altLang="en-US" sz="3200" b="1" dirty="0"/>
          </a:p>
        </p:txBody>
      </p:sp>
      <p:sp>
        <p:nvSpPr>
          <p:cNvPr id="36" name="文本框 35">
            <a:extLst>
              <a:ext uri="{FF2B5EF4-FFF2-40B4-BE49-F238E27FC236}">
                <a16:creationId xmlns:a16="http://schemas.microsoft.com/office/drawing/2014/main" id="{A958C76D-C165-48B5-A5C2-0DE133617DCA}"/>
              </a:ext>
            </a:extLst>
          </p:cNvPr>
          <p:cNvSpPr txBox="1"/>
          <p:nvPr/>
        </p:nvSpPr>
        <p:spPr>
          <a:xfrm>
            <a:off x="128274" y="851729"/>
            <a:ext cx="11187426" cy="753220"/>
          </a:xfrm>
          <a:prstGeom prst="rect">
            <a:avLst/>
          </a:prstGeom>
          <a:noFill/>
        </p:spPr>
        <p:txBody>
          <a:bodyPr wrap="square" rtlCol="0">
            <a:spAutoFit/>
          </a:bodyPr>
          <a:lstStyle/>
          <a:p>
            <a:pPr marL="285750" indent="-285750" algn="just">
              <a:lnSpc>
                <a:spcPct val="125000"/>
              </a:lnSpc>
              <a:buFont typeface="Wingdings" panose="05000000000000000000" pitchFamily="2" charset="2"/>
              <a:buChar char="p"/>
            </a:pPr>
            <a:r>
              <a:rPr lang="zh-CN" altLang="en-US" b="1" dirty="0" smtClean="0">
                <a:solidFill>
                  <a:schemeClr val="accent3">
                    <a:lumMod val="50000"/>
                  </a:schemeClr>
                </a:solidFill>
                <a:latin typeface="微软雅黑" panose="020B0503020204020204" pitchFamily="34" charset="-122"/>
              </a:rPr>
              <a:t>多种</a:t>
            </a:r>
            <a:r>
              <a:rPr lang="zh-CN" altLang="en-US" b="1" dirty="0">
                <a:solidFill>
                  <a:schemeClr val="accent3">
                    <a:lumMod val="50000"/>
                  </a:schemeClr>
                </a:solidFill>
                <a:latin typeface="微软雅黑" panose="020B0503020204020204" pitchFamily="34" charset="-122"/>
              </a:rPr>
              <a:t>工业以太网通过设计专用机制提升通信性能，但彼此之间</a:t>
            </a:r>
            <a:r>
              <a:rPr lang="zh-CN" altLang="en-US" b="1" dirty="0">
                <a:solidFill>
                  <a:srgbClr val="C00000"/>
                </a:solidFill>
                <a:latin typeface="微软雅黑" panose="020B0503020204020204" pitchFamily="34" charset="-122"/>
              </a:rPr>
              <a:t>相对封闭，互不</a:t>
            </a:r>
            <a:r>
              <a:rPr lang="zh-CN" altLang="en-US" b="1" dirty="0" smtClean="0">
                <a:solidFill>
                  <a:srgbClr val="C00000"/>
                </a:solidFill>
                <a:latin typeface="微软雅黑" panose="020B0503020204020204" pitchFamily="34" charset="-122"/>
              </a:rPr>
              <a:t>兼容</a:t>
            </a:r>
            <a:endParaRPr lang="en-US" altLang="zh-CN" b="1" dirty="0" smtClean="0">
              <a:solidFill>
                <a:srgbClr val="C00000"/>
              </a:solidFill>
              <a:latin typeface="微软雅黑" panose="020B0503020204020204" pitchFamily="34" charset="-122"/>
            </a:endParaRPr>
          </a:p>
          <a:p>
            <a:pPr marL="285750" indent="-285750" algn="just">
              <a:lnSpc>
                <a:spcPct val="125000"/>
              </a:lnSpc>
              <a:buFont typeface="Wingdings" panose="05000000000000000000" pitchFamily="2" charset="2"/>
              <a:buChar char="p"/>
            </a:pPr>
            <a:r>
              <a:rPr lang="zh-CN" altLang="en-US" b="1" dirty="0" smtClean="0">
                <a:solidFill>
                  <a:schemeClr val="accent3">
                    <a:lumMod val="50000"/>
                  </a:schemeClr>
                </a:solidFill>
                <a:latin typeface="微软雅黑" panose="020B0503020204020204" pitchFamily="34" charset="-122"/>
                <a:ea typeface="+mj-ea"/>
              </a:rPr>
              <a:t>传统无线网络存在传输延迟大，时钟同步精度低的特点</a:t>
            </a:r>
            <a:endParaRPr lang="en-US" altLang="zh-CN" b="1" dirty="0">
              <a:solidFill>
                <a:schemeClr val="accent3">
                  <a:lumMod val="50000"/>
                </a:schemeClr>
              </a:solidFill>
              <a:latin typeface="微软雅黑" panose="020B0503020204020204" pitchFamily="34" charset="-122"/>
              <a:ea typeface="+mj-ea"/>
            </a:endParaRPr>
          </a:p>
        </p:txBody>
      </p:sp>
      <p:sp>
        <p:nvSpPr>
          <p:cNvPr id="28" name="矩形: 圆角 27">
            <a:extLst>
              <a:ext uri="{FF2B5EF4-FFF2-40B4-BE49-F238E27FC236}">
                <a16:creationId xmlns:a16="http://schemas.microsoft.com/office/drawing/2014/main" id="{CBC0EC87-A911-449A-92F0-6BCC62D4C7CC}"/>
              </a:ext>
            </a:extLst>
          </p:cNvPr>
          <p:cNvSpPr/>
          <p:nvPr/>
        </p:nvSpPr>
        <p:spPr>
          <a:xfrm>
            <a:off x="10436772" y="43657"/>
            <a:ext cx="1608083" cy="59848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灯片编号占位符 1">
            <a:extLst>
              <a:ext uri="{FF2B5EF4-FFF2-40B4-BE49-F238E27FC236}">
                <a16:creationId xmlns:a16="http://schemas.microsoft.com/office/drawing/2014/main" id="{6F7BE97E-66C1-48BF-811F-6B654A52A41C}"/>
              </a:ext>
            </a:extLst>
          </p:cNvPr>
          <p:cNvSpPr>
            <a:spLocks noGrp="1"/>
          </p:cNvSpPr>
          <p:nvPr>
            <p:ph type="sldNum" sz="quarter" idx="10"/>
          </p:nvPr>
        </p:nvSpPr>
        <p:spPr/>
        <p:txBody>
          <a:bodyPr/>
          <a:lstStyle/>
          <a:p>
            <a:fld id="{6C53781C-E1F6-4315-A39D-61273F2E0596}" type="slidenum">
              <a:rPr lang="zh-CN" altLang="en-US" smtClean="0"/>
              <a:pPr/>
              <a:t>5</a:t>
            </a:fld>
            <a:endParaRPr lang="zh-CN" altLang="en-US" dirty="0"/>
          </a:p>
        </p:txBody>
      </p:sp>
      <p:sp>
        <p:nvSpPr>
          <p:cNvPr id="25" name="文本框 24">
            <a:extLst>
              <a:ext uri="{FF2B5EF4-FFF2-40B4-BE49-F238E27FC236}">
                <a16:creationId xmlns:a16="http://schemas.microsoft.com/office/drawing/2014/main" id="{EF1C52A1-5F8F-498D-B93A-B8EC66E63F56}"/>
              </a:ext>
            </a:extLst>
          </p:cNvPr>
          <p:cNvSpPr txBox="1"/>
          <p:nvPr/>
        </p:nvSpPr>
        <p:spPr>
          <a:xfrm>
            <a:off x="432758" y="5840840"/>
            <a:ext cx="10808055" cy="707886"/>
          </a:xfrm>
          <a:prstGeom prst="rect">
            <a:avLst/>
          </a:prstGeom>
          <a:noFill/>
        </p:spPr>
        <p:txBody>
          <a:bodyPr wrap="square" rtlCol="0">
            <a:spAutoFit/>
          </a:bodyPr>
          <a:lstStyle/>
          <a:p>
            <a:pPr algn="ctr"/>
            <a:r>
              <a:rPr lang="zh-CN" altLang="en-US" sz="2000" b="1" dirty="0" smtClean="0">
                <a:solidFill>
                  <a:schemeClr val="accent3">
                    <a:lumMod val="75000"/>
                  </a:schemeClr>
                </a:solidFill>
                <a:latin typeface="+mj-ea"/>
                <a:ea typeface="+mj-ea"/>
              </a:rPr>
              <a:t>因此采用</a:t>
            </a:r>
            <a:r>
              <a:rPr lang="en-US" altLang="zh-CN" sz="2000" b="1" dirty="0" smtClean="0">
                <a:solidFill>
                  <a:schemeClr val="accent3">
                    <a:lumMod val="75000"/>
                  </a:schemeClr>
                </a:solidFill>
                <a:latin typeface="+mj-ea"/>
                <a:ea typeface="+mj-ea"/>
              </a:rPr>
              <a:t>TSN+5G</a:t>
            </a:r>
            <a:r>
              <a:rPr lang="zh-CN" altLang="en-US" sz="2000" b="1" dirty="0" smtClean="0">
                <a:solidFill>
                  <a:schemeClr val="accent3">
                    <a:lumMod val="75000"/>
                  </a:schemeClr>
                </a:solidFill>
                <a:latin typeface="+mj-ea"/>
                <a:ea typeface="+mj-ea"/>
              </a:rPr>
              <a:t>的异构结构作为主干网络，可以在保证拓展性与兼容性的同时实现低时延传输，为高精度时钟同步提供基础</a:t>
            </a:r>
            <a:endParaRPr lang="zh-CN" altLang="en-US" sz="2000" b="1" dirty="0">
              <a:solidFill>
                <a:schemeClr val="accent3">
                  <a:lumMod val="75000"/>
                </a:schemeClr>
              </a:solidFill>
              <a:latin typeface="+mj-ea"/>
              <a:ea typeface="+mj-ea"/>
            </a:endParaRPr>
          </a:p>
        </p:txBody>
      </p:sp>
      <p:graphicFrame>
        <p:nvGraphicFramePr>
          <p:cNvPr id="5" name="表格 5">
            <a:extLst>
              <a:ext uri="{FF2B5EF4-FFF2-40B4-BE49-F238E27FC236}">
                <a16:creationId xmlns:a16="http://schemas.microsoft.com/office/drawing/2014/main" id="{D1DF3F2D-F5E9-4548-B16F-C1EF336EDFDA}"/>
              </a:ext>
            </a:extLst>
          </p:cNvPr>
          <p:cNvGraphicFramePr>
            <a:graphicFrameLocks noGrp="1"/>
          </p:cNvGraphicFramePr>
          <p:nvPr>
            <p:extLst>
              <p:ext uri="{D42A27DB-BD31-4B8C-83A1-F6EECF244321}">
                <p14:modId xmlns:p14="http://schemas.microsoft.com/office/powerpoint/2010/main" val="864483551"/>
              </p:ext>
            </p:extLst>
          </p:nvPr>
        </p:nvGraphicFramePr>
        <p:xfrm>
          <a:off x="128274" y="2311178"/>
          <a:ext cx="4288101" cy="3415114"/>
        </p:xfrm>
        <a:graphic>
          <a:graphicData uri="http://schemas.openxmlformats.org/drawingml/2006/table">
            <a:tbl>
              <a:tblPr firstRow="1" bandRow="1">
                <a:tableStyleId>{F5AB1C69-6EDB-4FF4-983F-18BD219EF322}</a:tableStyleId>
              </a:tblPr>
              <a:tblGrid>
                <a:gridCol w="1429367">
                  <a:extLst>
                    <a:ext uri="{9D8B030D-6E8A-4147-A177-3AD203B41FA5}">
                      <a16:colId xmlns:a16="http://schemas.microsoft.com/office/drawing/2014/main" val="423079363"/>
                    </a:ext>
                  </a:extLst>
                </a:gridCol>
                <a:gridCol w="1277297">
                  <a:extLst>
                    <a:ext uri="{9D8B030D-6E8A-4147-A177-3AD203B41FA5}">
                      <a16:colId xmlns:a16="http://schemas.microsoft.com/office/drawing/2014/main" val="2413405909"/>
                    </a:ext>
                  </a:extLst>
                </a:gridCol>
                <a:gridCol w="1581437">
                  <a:extLst>
                    <a:ext uri="{9D8B030D-6E8A-4147-A177-3AD203B41FA5}">
                      <a16:colId xmlns:a16="http://schemas.microsoft.com/office/drawing/2014/main" val="3505264926"/>
                    </a:ext>
                  </a:extLst>
                </a:gridCol>
              </a:tblGrid>
              <a:tr h="413953">
                <a:tc>
                  <a:txBody>
                    <a:bodyPr/>
                    <a:lstStyle/>
                    <a:p>
                      <a:pPr algn="ctr"/>
                      <a:r>
                        <a:rPr lang="zh-CN" altLang="en-US" dirty="0"/>
                        <a:t>协议名称</a:t>
                      </a:r>
                    </a:p>
                  </a:txBody>
                  <a:tcPr/>
                </a:tc>
                <a:tc>
                  <a:txBody>
                    <a:bodyPr/>
                    <a:lstStyle/>
                    <a:p>
                      <a:pPr algn="ctr"/>
                      <a:r>
                        <a:rPr lang="zh-CN" altLang="en-US" dirty="0" smtClean="0"/>
                        <a:t>运作组织</a:t>
                      </a:r>
                      <a:endParaRPr lang="zh-CN" altLang="en-US" dirty="0"/>
                    </a:p>
                  </a:txBody>
                  <a:tcPr/>
                </a:tc>
                <a:tc>
                  <a:txBody>
                    <a:bodyPr/>
                    <a:lstStyle/>
                    <a:p>
                      <a:pPr algn="ctr"/>
                      <a:r>
                        <a:rPr lang="zh-CN" altLang="en-US" dirty="0" smtClean="0"/>
                        <a:t>代表厂家</a:t>
                      </a:r>
                      <a:endParaRPr lang="zh-CN" altLang="en-US" dirty="0"/>
                    </a:p>
                  </a:txBody>
                  <a:tcPr/>
                </a:tc>
                <a:extLst>
                  <a:ext uri="{0D108BD9-81ED-4DB2-BD59-A6C34878D82A}">
                    <a16:rowId xmlns:a16="http://schemas.microsoft.com/office/drawing/2014/main" val="518393470"/>
                  </a:ext>
                </a:extLst>
              </a:tr>
              <a:tr h="655426">
                <a:tc>
                  <a:txBody>
                    <a:bodyPr/>
                    <a:lstStyle/>
                    <a:p>
                      <a:pPr algn="ctr"/>
                      <a:r>
                        <a:rPr lang="en-US" altLang="zh-CN" sz="1600" dirty="0" err="1"/>
                        <a:t>EtherNet</a:t>
                      </a:r>
                      <a:r>
                        <a:rPr lang="en-US" altLang="zh-CN" sz="1600" dirty="0"/>
                        <a:t>/IP</a:t>
                      </a:r>
                      <a:endParaRPr lang="zh-CN" altLang="en-US" sz="1600" dirty="0"/>
                    </a:p>
                  </a:txBody>
                  <a:tcPr anchor="ctr"/>
                </a:tc>
                <a:tc>
                  <a:txBody>
                    <a:bodyPr/>
                    <a:lstStyle/>
                    <a:p>
                      <a:pPr algn="ctr"/>
                      <a:r>
                        <a:rPr lang="en-US" altLang="zh-CN" sz="1600" dirty="0"/>
                        <a:t>ODVA</a:t>
                      </a:r>
                      <a:endParaRPr lang="zh-CN" altLang="en-US" sz="1600" dirty="0"/>
                    </a:p>
                  </a:txBody>
                  <a:tcPr anchor="ctr"/>
                </a:tc>
                <a:tc>
                  <a:txBody>
                    <a:bodyPr/>
                    <a:lstStyle/>
                    <a:p>
                      <a:pPr algn="ctr"/>
                      <a:r>
                        <a:rPr lang="zh-CN" altLang="en-US" sz="1600" dirty="0"/>
                        <a:t>罗克韦尔自动化公司</a:t>
                      </a:r>
                    </a:p>
                  </a:txBody>
                  <a:tcPr anchor="ctr"/>
                </a:tc>
                <a:extLst>
                  <a:ext uri="{0D108BD9-81ED-4DB2-BD59-A6C34878D82A}">
                    <a16:rowId xmlns:a16="http://schemas.microsoft.com/office/drawing/2014/main" val="203623543"/>
                  </a:ext>
                </a:extLst>
              </a:tr>
              <a:tr h="655426">
                <a:tc>
                  <a:txBody>
                    <a:bodyPr/>
                    <a:lstStyle/>
                    <a:p>
                      <a:pPr algn="ctr"/>
                      <a:r>
                        <a:rPr lang="en-US" altLang="zh-CN" sz="1600" dirty="0"/>
                        <a:t>PROFINET</a:t>
                      </a:r>
                      <a:endParaRPr lang="zh-CN" altLang="en-US" sz="1600" dirty="0"/>
                    </a:p>
                  </a:txBody>
                  <a:tcPr anchor="ctr"/>
                </a:tc>
                <a:tc>
                  <a:txBody>
                    <a:bodyPr/>
                    <a:lstStyle/>
                    <a:p>
                      <a:pPr algn="ctr"/>
                      <a:r>
                        <a:rPr lang="en-US" altLang="zh-CN" sz="1600" dirty="0"/>
                        <a:t>PROFIBUS</a:t>
                      </a:r>
                      <a:r>
                        <a:rPr lang="zh-CN" altLang="en-US" sz="1600" dirty="0"/>
                        <a:t>国际组织</a:t>
                      </a:r>
                    </a:p>
                  </a:txBody>
                  <a:tcPr anchor="ctr"/>
                </a:tc>
                <a:tc>
                  <a:txBody>
                    <a:bodyPr/>
                    <a:lstStyle/>
                    <a:p>
                      <a:pPr algn="ctr"/>
                      <a:r>
                        <a:rPr lang="zh-CN" altLang="en-US" sz="1600" dirty="0"/>
                        <a:t>西门子</a:t>
                      </a:r>
                    </a:p>
                  </a:txBody>
                  <a:tcPr anchor="ctr"/>
                </a:tc>
                <a:extLst>
                  <a:ext uri="{0D108BD9-81ED-4DB2-BD59-A6C34878D82A}">
                    <a16:rowId xmlns:a16="http://schemas.microsoft.com/office/drawing/2014/main" val="2369835828"/>
                  </a:ext>
                </a:extLst>
              </a:tr>
              <a:tr h="655426">
                <a:tc>
                  <a:txBody>
                    <a:bodyPr/>
                    <a:lstStyle/>
                    <a:p>
                      <a:pPr algn="ctr"/>
                      <a:r>
                        <a:rPr lang="en-US" altLang="zh-CN" sz="1600" dirty="0" err="1"/>
                        <a:t>EtherCAT</a:t>
                      </a:r>
                      <a:endParaRPr lang="zh-CN" altLang="en-US" sz="16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dirty="0" err="1"/>
                        <a:t>EtherCAT</a:t>
                      </a:r>
                      <a:r>
                        <a:rPr lang="zh-CN" altLang="en-US" sz="1600" dirty="0"/>
                        <a:t>协会</a:t>
                      </a:r>
                    </a:p>
                  </a:txBody>
                  <a:tcPr anchor="ctr"/>
                </a:tc>
                <a:tc>
                  <a:txBody>
                    <a:bodyPr/>
                    <a:lstStyle/>
                    <a:p>
                      <a:pPr algn="ctr"/>
                      <a:r>
                        <a:rPr lang="zh-CN" altLang="en-US" sz="1600" dirty="0"/>
                        <a:t>德国倍福公司</a:t>
                      </a:r>
                    </a:p>
                  </a:txBody>
                  <a:tcPr anchor="ctr"/>
                </a:tc>
                <a:extLst>
                  <a:ext uri="{0D108BD9-81ED-4DB2-BD59-A6C34878D82A}">
                    <a16:rowId xmlns:a16="http://schemas.microsoft.com/office/drawing/2014/main" val="666249406"/>
                  </a:ext>
                </a:extLst>
              </a:tr>
              <a:tr h="379457">
                <a:tc>
                  <a:txBody>
                    <a:bodyPr/>
                    <a:lstStyle/>
                    <a:p>
                      <a:pPr algn="ctr"/>
                      <a:r>
                        <a:rPr lang="en-US" altLang="zh-CN" sz="1600" dirty="0"/>
                        <a:t>POWERLINK</a:t>
                      </a:r>
                      <a:endParaRPr lang="zh-CN" altLang="en-US" sz="1600" dirty="0"/>
                    </a:p>
                  </a:txBody>
                  <a:tcPr anchor="ctr"/>
                </a:tc>
                <a:tc>
                  <a:txBody>
                    <a:bodyPr/>
                    <a:lstStyle/>
                    <a:p>
                      <a:pPr algn="ctr"/>
                      <a:r>
                        <a:rPr lang="en-US" altLang="zh-CN" sz="1600" dirty="0"/>
                        <a:t>EPSG</a:t>
                      </a:r>
                      <a:endParaRPr lang="zh-CN" altLang="en-US" sz="1600" dirty="0"/>
                    </a:p>
                  </a:txBody>
                  <a:tcPr anchor="ctr"/>
                </a:tc>
                <a:tc>
                  <a:txBody>
                    <a:bodyPr/>
                    <a:lstStyle/>
                    <a:p>
                      <a:pPr algn="ctr"/>
                      <a:r>
                        <a:rPr lang="en-US" altLang="zh-CN" sz="1600" dirty="0"/>
                        <a:t>ABB</a:t>
                      </a:r>
                      <a:endParaRPr lang="zh-CN" altLang="en-US" sz="1600" dirty="0"/>
                    </a:p>
                  </a:txBody>
                  <a:tcPr anchor="ctr"/>
                </a:tc>
                <a:extLst>
                  <a:ext uri="{0D108BD9-81ED-4DB2-BD59-A6C34878D82A}">
                    <a16:rowId xmlns:a16="http://schemas.microsoft.com/office/drawing/2014/main" val="4153770352"/>
                  </a:ext>
                </a:extLst>
              </a:tr>
              <a:tr h="655426">
                <a:tc>
                  <a:txBody>
                    <a:bodyPr/>
                    <a:lstStyle/>
                    <a:p>
                      <a:pPr algn="ctr"/>
                      <a:r>
                        <a:rPr lang="en-US" altLang="zh-CN" sz="1600" dirty="0"/>
                        <a:t>CC-LINK</a:t>
                      </a:r>
                      <a:endParaRPr lang="zh-CN" altLang="en-US" sz="1600" dirty="0"/>
                    </a:p>
                  </a:txBody>
                  <a:tcPr anchor="ctr"/>
                </a:tc>
                <a:tc>
                  <a:txBody>
                    <a:bodyPr/>
                    <a:lstStyle/>
                    <a:p>
                      <a:pPr algn="ctr"/>
                      <a:r>
                        <a:rPr lang="en-US" altLang="zh-CN" sz="1600" dirty="0"/>
                        <a:t>CC-Link</a:t>
                      </a:r>
                      <a:r>
                        <a:rPr lang="zh-CN" altLang="en-US" sz="1600" dirty="0"/>
                        <a:t>协会</a:t>
                      </a:r>
                    </a:p>
                  </a:txBody>
                  <a:tcPr anchor="ctr"/>
                </a:tc>
                <a:tc>
                  <a:txBody>
                    <a:bodyPr/>
                    <a:lstStyle/>
                    <a:p>
                      <a:pPr algn="ctr"/>
                      <a:r>
                        <a:rPr lang="zh-CN" altLang="en-US" sz="1600" dirty="0"/>
                        <a:t>日本三菱</a:t>
                      </a:r>
                    </a:p>
                  </a:txBody>
                  <a:tcPr anchor="ctr"/>
                </a:tc>
                <a:extLst>
                  <a:ext uri="{0D108BD9-81ED-4DB2-BD59-A6C34878D82A}">
                    <a16:rowId xmlns:a16="http://schemas.microsoft.com/office/drawing/2014/main" val="2429246477"/>
                  </a:ext>
                </a:extLst>
              </a:tr>
            </a:tbl>
          </a:graphicData>
        </a:graphic>
      </p:graphicFrame>
      <p:sp>
        <p:nvSpPr>
          <p:cNvPr id="15" name="文本框 14">
            <a:extLst>
              <a:ext uri="{FF2B5EF4-FFF2-40B4-BE49-F238E27FC236}">
                <a16:creationId xmlns:a16="http://schemas.microsoft.com/office/drawing/2014/main" id="{409CD1F3-D84A-460A-89AB-2BEA213F41AC}"/>
              </a:ext>
            </a:extLst>
          </p:cNvPr>
          <p:cNvSpPr txBox="1"/>
          <p:nvPr/>
        </p:nvSpPr>
        <p:spPr>
          <a:xfrm>
            <a:off x="592990" y="1758008"/>
            <a:ext cx="3358667" cy="400110"/>
          </a:xfrm>
          <a:prstGeom prst="rect">
            <a:avLst/>
          </a:prstGeom>
          <a:noFill/>
        </p:spPr>
        <p:txBody>
          <a:bodyPr wrap="square" rtlCol="0">
            <a:spAutoFit/>
          </a:bodyPr>
          <a:lstStyle/>
          <a:p>
            <a:pPr algn="ctr"/>
            <a:r>
              <a:rPr lang="zh-CN" altLang="en-US" sz="2000" b="1" dirty="0" smtClean="0">
                <a:solidFill>
                  <a:schemeClr val="accent3">
                    <a:lumMod val="75000"/>
                  </a:schemeClr>
                </a:solidFill>
                <a:latin typeface="+mj-ea"/>
                <a:ea typeface="+mj-ea"/>
              </a:rPr>
              <a:t>目前主流工业以太网络协议</a:t>
            </a:r>
            <a:endParaRPr lang="zh-CN" altLang="en-US" sz="2000" b="1" dirty="0">
              <a:solidFill>
                <a:srgbClr val="C00000"/>
              </a:solidFill>
              <a:latin typeface="+mj-ea"/>
              <a:ea typeface="+mj-ea"/>
            </a:endParaRPr>
          </a:p>
        </p:txBody>
      </p:sp>
      <p:graphicFrame>
        <p:nvGraphicFramePr>
          <p:cNvPr id="18" name="表格 5">
            <a:extLst>
              <a:ext uri="{FF2B5EF4-FFF2-40B4-BE49-F238E27FC236}">
                <a16:creationId xmlns:a16="http://schemas.microsoft.com/office/drawing/2014/main" id="{D1DF3F2D-F5E9-4548-B16F-C1EF336EDFDA}"/>
              </a:ext>
            </a:extLst>
          </p:cNvPr>
          <p:cNvGraphicFramePr>
            <a:graphicFrameLocks noGrp="1"/>
          </p:cNvGraphicFramePr>
          <p:nvPr>
            <p:extLst>
              <p:ext uri="{D42A27DB-BD31-4B8C-83A1-F6EECF244321}">
                <p14:modId xmlns:p14="http://schemas.microsoft.com/office/powerpoint/2010/main" val="3728284695"/>
              </p:ext>
            </p:extLst>
          </p:nvPr>
        </p:nvGraphicFramePr>
        <p:xfrm>
          <a:off x="7609353" y="2280833"/>
          <a:ext cx="4277847" cy="3137902"/>
        </p:xfrm>
        <a:graphic>
          <a:graphicData uri="http://schemas.openxmlformats.org/drawingml/2006/table">
            <a:tbl>
              <a:tblPr firstRow="1" bandRow="1">
                <a:tableStyleId>{F5AB1C69-6EDB-4FF4-983F-18BD219EF322}</a:tableStyleId>
              </a:tblPr>
              <a:tblGrid>
                <a:gridCol w="1425949">
                  <a:extLst>
                    <a:ext uri="{9D8B030D-6E8A-4147-A177-3AD203B41FA5}">
                      <a16:colId xmlns:a16="http://schemas.microsoft.com/office/drawing/2014/main" val="423079363"/>
                    </a:ext>
                  </a:extLst>
                </a:gridCol>
                <a:gridCol w="1274243">
                  <a:extLst>
                    <a:ext uri="{9D8B030D-6E8A-4147-A177-3AD203B41FA5}">
                      <a16:colId xmlns:a16="http://schemas.microsoft.com/office/drawing/2014/main" val="2413405909"/>
                    </a:ext>
                  </a:extLst>
                </a:gridCol>
                <a:gridCol w="1577655">
                  <a:extLst>
                    <a:ext uri="{9D8B030D-6E8A-4147-A177-3AD203B41FA5}">
                      <a16:colId xmlns:a16="http://schemas.microsoft.com/office/drawing/2014/main" val="3505264926"/>
                    </a:ext>
                  </a:extLst>
                </a:gridCol>
              </a:tblGrid>
              <a:tr h="440513">
                <a:tc>
                  <a:txBody>
                    <a:bodyPr/>
                    <a:lstStyle/>
                    <a:p>
                      <a:pPr algn="ctr"/>
                      <a:r>
                        <a:rPr lang="zh-CN" altLang="en-US" dirty="0"/>
                        <a:t>协议名称</a:t>
                      </a:r>
                    </a:p>
                  </a:txBody>
                  <a:tcPr/>
                </a:tc>
                <a:tc>
                  <a:txBody>
                    <a:bodyPr/>
                    <a:lstStyle/>
                    <a:p>
                      <a:pPr algn="ctr"/>
                      <a:r>
                        <a:rPr lang="zh-CN" altLang="en-US" dirty="0" smtClean="0"/>
                        <a:t>网络延迟</a:t>
                      </a:r>
                      <a:endParaRPr lang="zh-CN" altLang="en-US" dirty="0"/>
                    </a:p>
                  </a:txBody>
                  <a:tcPr/>
                </a:tc>
                <a:tc>
                  <a:txBody>
                    <a:bodyPr/>
                    <a:lstStyle/>
                    <a:p>
                      <a:pPr algn="ctr"/>
                      <a:r>
                        <a:rPr lang="zh-CN" altLang="en-US" dirty="0" smtClean="0"/>
                        <a:t>传输距离</a:t>
                      </a:r>
                      <a:endParaRPr lang="zh-CN" altLang="en-US" dirty="0"/>
                    </a:p>
                  </a:txBody>
                  <a:tcPr/>
                </a:tc>
                <a:extLst>
                  <a:ext uri="{0D108BD9-81ED-4DB2-BD59-A6C34878D82A}">
                    <a16:rowId xmlns:a16="http://schemas.microsoft.com/office/drawing/2014/main" val="518393470"/>
                  </a:ext>
                </a:extLst>
              </a:tr>
              <a:tr h="687925">
                <a:tc>
                  <a:txBody>
                    <a:bodyPr/>
                    <a:lstStyle/>
                    <a:p>
                      <a:pPr algn="ctr"/>
                      <a:r>
                        <a:rPr lang="en-US" altLang="zh-CN" sz="1600" dirty="0" smtClean="0"/>
                        <a:t>LTE</a:t>
                      </a:r>
                      <a:r>
                        <a:rPr lang="zh-CN" altLang="en-US" sz="1600" dirty="0" smtClean="0"/>
                        <a:t>网络</a:t>
                      </a:r>
                      <a:endParaRPr lang="zh-CN" altLang="en-US" sz="1600" dirty="0"/>
                    </a:p>
                  </a:txBody>
                  <a:tcPr anchor="ctr"/>
                </a:tc>
                <a:tc>
                  <a:txBody>
                    <a:bodyPr/>
                    <a:lstStyle/>
                    <a:p>
                      <a:pPr algn="ctr"/>
                      <a:r>
                        <a:rPr lang="en-US" altLang="zh-CN" sz="1600" dirty="0" smtClean="0"/>
                        <a:t>6ms</a:t>
                      </a:r>
                      <a:endParaRPr lang="zh-CN" altLang="en-US" sz="1600" dirty="0"/>
                    </a:p>
                  </a:txBody>
                  <a:tcPr anchor="ctr"/>
                </a:tc>
                <a:tc>
                  <a:txBody>
                    <a:bodyPr/>
                    <a:lstStyle/>
                    <a:p>
                      <a:pPr algn="ctr"/>
                      <a:r>
                        <a:rPr lang="zh-CN" altLang="en-US" sz="1600" dirty="0" smtClean="0"/>
                        <a:t>远距离</a:t>
                      </a:r>
                      <a:endParaRPr lang="zh-CN" altLang="en-US" sz="1600" dirty="0"/>
                    </a:p>
                  </a:txBody>
                  <a:tcPr anchor="ctr"/>
                </a:tc>
                <a:extLst>
                  <a:ext uri="{0D108BD9-81ED-4DB2-BD59-A6C34878D82A}">
                    <a16:rowId xmlns:a16="http://schemas.microsoft.com/office/drawing/2014/main" val="203623543"/>
                  </a:ext>
                </a:extLst>
              </a:tr>
              <a:tr h="687925">
                <a:tc>
                  <a:txBody>
                    <a:bodyPr/>
                    <a:lstStyle/>
                    <a:p>
                      <a:pPr algn="ctr"/>
                      <a:r>
                        <a:rPr lang="en-US" altLang="zh-CN" sz="1600" dirty="0" smtClean="0"/>
                        <a:t>WIFI</a:t>
                      </a:r>
                      <a:endParaRPr lang="zh-CN" altLang="en-US" sz="1600" dirty="0"/>
                    </a:p>
                  </a:txBody>
                  <a:tcPr anchor="ctr"/>
                </a:tc>
                <a:tc>
                  <a:txBody>
                    <a:bodyPr/>
                    <a:lstStyle/>
                    <a:p>
                      <a:pPr algn="ctr"/>
                      <a:r>
                        <a:rPr lang="en-US" altLang="zh-CN" sz="1600" dirty="0" smtClean="0"/>
                        <a:t>6ms</a:t>
                      </a:r>
                      <a:endParaRPr lang="zh-CN" altLang="en-US" sz="1600" dirty="0"/>
                    </a:p>
                  </a:txBody>
                  <a:tcPr anchor="ctr"/>
                </a:tc>
                <a:tc>
                  <a:txBody>
                    <a:bodyPr/>
                    <a:lstStyle/>
                    <a:p>
                      <a:pPr algn="ctr"/>
                      <a:r>
                        <a:rPr lang="zh-CN" altLang="en-US" sz="1600" dirty="0" smtClean="0"/>
                        <a:t>远距离</a:t>
                      </a:r>
                      <a:endParaRPr lang="zh-CN" altLang="en-US" sz="1600" dirty="0"/>
                    </a:p>
                  </a:txBody>
                  <a:tcPr anchor="ctr"/>
                </a:tc>
                <a:extLst>
                  <a:ext uri="{0D108BD9-81ED-4DB2-BD59-A6C34878D82A}">
                    <a16:rowId xmlns:a16="http://schemas.microsoft.com/office/drawing/2014/main" val="2369835828"/>
                  </a:ext>
                </a:extLst>
              </a:tr>
              <a:tr h="440513">
                <a:tc>
                  <a:txBody>
                    <a:bodyPr/>
                    <a:lstStyle/>
                    <a:p>
                      <a:pPr algn="ctr"/>
                      <a:r>
                        <a:rPr lang="en-US" altLang="zh-CN" sz="1600" dirty="0" err="1" smtClean="0"/>
                        <a:t>Zigbee</a:t>
                      </a:r>
                      <a:endParaRPr lang="zh-CN" altLang="en-US" sz="16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dirty="0" smtClean="0"/>
                        <a:t>（</a:t>
                      </a:r>
                      <a:r>
                        <a:rPr lang="en-US" altLang="zh-CN" sz="1600" dirty="0" smtClean="0"/>
                        <a:t>1-3)</a:t>
                      </a:r>
                      <a:r>
                        <a:rPr lang="en-US" altLang="zh-CN" sz="1600" dirty="0" err="1" smtClean="0"/>
                        <a:t>ms</a:t>
                      </a:r>
                      <a:endParaRPr lang="zh-CN" altLang="en-US" sz="1600" dirty="0"/>
                    </a:p>
                  </a:txBody>
                  <a:tcPr anchor="ctr"/>
                </a:tc>
                <a:tc>
                  <a:txBody>
                    <a:bodyPr/>
                    <a:lstStyle/>
                    <a:p>
                      <a:pPr algn="ctr"/>
                      <a:r>
                        <a:rPr lang="zh-CN" altLang="en-US" sz="1600" dirty="0" smtClean="0"/>
                        <a:t>短距离</a:t>
                      </a:r>
                      <a:endParaRPr lang="zh-CN" altLang="en-US" sz="1600" dirty="0"/>
                    </a:p>
                  </a:txBody>
                  <a:tcPr anchor="ctr"/>
                </a:tc>
                <a:extLst>
                  <a:ext uri="{0D108BD9-81ED-4DB2-BD59-A6C34878D82A}">
                    <a16:rowId xmlns:a16="http://schemas.microsoft.com/office/drawing/2014/main" val="666249406"/>
                  </a:ext>
                </a:extLst>
              </a:tr>
              <a:tr h="440513">
                <a:tc>
                  <a:txBody>
                    <a:bodyPr/>
                    <a:lstStyle/>
                    <a:p>
                      <a:pPr algn="ctr"/>
                      <a:r>
                        <a:rPr lang="zh-CN" altLang="en-US" sz="1600" dirty="0" smtClean="0"/>
                        <a:t>传感器网络</a:t>
                      </a:r>
                      <a:endParaRPr lang="zh-CN" altLang="en-US" sz="1600" dirty="0"/>
                    </a:p>
                  </a:txBody>
                  <a:tcPr anchor="ctr"/>
                </a:tc>
                <a:tc>
                  <a:txBody>
                    <a:bodyPr/>
                    <a:lstStyle/>
                    <a:p>
                      <a:pPr algn="ctr"/>
                      <a:r>
                        <a:rPr lang="en-US" altLang="zh-CN" sz="1600" dirty="0" smtClean="0"/>
                        <a:t>9ms</a:t>
                      </a:r>
                      <a:endParaRPr lang="zh-CN" altLang="en-US" sz="1600" dirty="0"/>
                    </a:p>
                  </a:txBody>
                  <a:tcPr anchor="ctr"/>
                </a:tc>
                <a:tc>
                  <a:txBody>
                    <a:bodyPr/>
                    <a:lstStyle/>
                    <a:p>
                      <a:pPr algn="ctr"/>
                      <a:r>
                        <a:rPr lang="zh-CN" altLang="en-US" sz="1600" dirty="0" smtClean="0"/>
                        <a:t>远距离</a:t>
                      </a:r>
                      <a:endParaRPr lang="zh-CN" altLang="en-US" sz="1600" dirty="0"/>
                    </a:p>
                  </a:txBody>
                  <a:tcPr anchor="ctr"/>
                </a:tc>
                <a:extLst>
                  <a:ext uri="{0D108BD9-81ED-4DB2-BD59-A6C34878D82A}">
                    <a16:rowId xmlns:a16="http://schemas.microsoft.com/office/drawing/2014/main" val="4153770352"/>
                  </a:ext>
                </a:extLst>
              </a:tr>
              <a:tr h="440513">
                <a:tc>
                  <a:txBody>
                    <a:bodyPr/>
                    <a:lstStyle/>
                    <a:p>
                      <a:pPr algn="ctr"/>
                      <a:r>
                        <a:rPr lang="en-US" altLang="zh-CN" sz="1600" dirty="0" smtClean="0"/>
                        <a:t>5G</a:t>
                      </a:r>
                      <a:r>
                        <a:rPr lang="zh-CN" altLang="en-US" sz="1600" dirty="0" smtClean="0"/>
                        <a:t>网络</a:t>
                      </a:r>
                      <a:endParaRPr lang="zh-CN" altLang="en-US" sz="1600" dirty="0"/>
                    </a:p>
                  </a:txBody>
                  <a:tcPr anchor="ctr"/>
                </a:tc>
                <a:tc>
                  <a:txBody>
                    <a:bodyPr/>
                    <a:lstStyle/>
                    <a:p>
                      <a:pPr algn="ctr"/>
                      <a:r>
                        <a:rPr lang="en-US" altLang="zh-CN" sz="1600" dirty="0" smtClean="0"/>
                        <a:t>1ms</a:t>
                      </a:r>
                      <a:endParaRPr lang="zh-CN" altLang="en-US" sz="1600" dirty="0"/>
                    </a:p>
                  </a:txBody>
                  <a:tcPr anchor="ctr"/>
                </a:tc>
                <a:tc>
                  <a:txBody>
                    <a:bodyPr/>
                    <a:lstStyle/>
                    <a:p>
                      <a:pPr algn="ctr"/>
                      <a:r>
                        <a:rPr lang="zh-CN" altLang="en-US" sz="1600" dirty="0" smtClean="0"/>
                        <a:t>远距离</a:t>
                      </a:r>
                      <a:endParaRPr lang="zh-CN" altLang="en-US" sz="1600" dirty="0"/>
                    </a:p>
                  </a:txBody>
                  <a:tcPr anchor="ctr"/>
                </a:tc>
                <a:extLst>
                  <a:ext uri="{0D108BD9-81ED-4DB2-BD59-A6C34878D82A}">
                    <a16:rowId xmlns:a16="http://schemas.microsoft.com/office/drawing/2014/main" val="2429246477"/>
                  </a:ext>
                </a:extLst>
              </a:tr>
            </a:tbl>
          </a:graphicData>
        </a:graphic>
      </p:graphicFrame>
      <p:sp>
        <p:nvSpPr>
          <p:cNvPr id="19" name="文本框 18">
            <a:extLst>
              <a:ext uri="{FF2B5EF4-FFF2-40B4-BE49-F238E27FC236}">
                <a16:creationId xmlns:a16="http://schemas.microsoft.com/office/drawing/2014/main" id="{409CD1F3-D84A-460A-89AB-2BEA213F41AC}"/>
              </a:ext>
            </a:extLst>
          </p:cNvPr>
          <p:cNvSpPr txBox="1"/>
          <p:nvPr/>
        </p:nvSpPr>
        <p:spPr>
          <a:xfrm>
            <a:off x="8270529" y="1671202"/>
            <a:ext cx="3098056" cy="400110"/>
          </a:xfrm>
          <a:prstGeom prst="rect">
            <a:avLst/>
          </a:prstGeom>
          <a:noFill/>
        </p:spPr>
        <p:txBody>
          <a:bodyPr wrap="square" rtlCol="0">
            <a:spAutoFit/>
          </a:bodyPr>
          <a:lstStyle/>
          <a:p>
            <a:pPr algn="ctr"/>
            <a:r>
              <a:rPr lang="zh-CN" altLang="en-US" sz="2000" b="1" dirty="0" smtClean="0">
                <a:solidFill>
                  <a:schemeClr val="accent3">
                    <a:lumMod val="75000"/>
                  </a:schemeClr>
                </a:solidFill>
                <a:latin typeface="+mj-ea"/>
                <a:ea typeface="+mj-ea"/>
              </a:rPr>
              <a:t>目前主流无线网络协议</a:t>
            </a:r>
            <a:endParaRPr lang="zh-CN" altLang="en-US" sz="2000" b="1" dirty="0">
              <a:solidFill>
                <a:srgbClr val="C00000"/>
              </a:solidFill>
              <a:latin typeface="+mj-ea"/>
              <a:ea typeface="+mj-ea"/>
            </a:endParaRPr>
          </a:p>
        </p:txBody>
      </p:sp>
      <p:sp>
        <p:nvSpPr>
          <p:cNvPr id="4" name="圆角矩形 3"/>
          <p:cNvSpPr/>
          <p:nvPr/>
        </p:nvSpPr>
        <p:spPr>
          <a:xfrm>
            <a:off x="4962525" y="2733675"/>
            <a:ext cx="2162175" cy="1838325"/>
          </a:xfrm>
          <a:prstGeom prst="round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主体网络</a:t>
            </a:r>
          </a:p>
        </p:txBody>
      </p:sp>
      <p:sp>
        <p:nvSpPr>
          <p:cNvPr id="6" name="椭圆 5"/>
          <p:cNvSpPr/>
          <p:nvPr/>
        </p:nvSpPr>
        <p:spPr>
          <a:xfrm>
            <a:off x="5553075" y="2873790"/>
            <a:ext cx="990600" cy="602836"/>
          </a:xfrm>
          <a:prstGeom prst="ellips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5G</a:t>
            </a:r>
            <a:endParaRPr lang="zh-CN" altLang="en-US" dirty="0"/>
          </a:p>
        </p:txBody>
      </p:sp>
      <p:sp>
        <p:nvSpPr>
          <p:cNvPr id="21" name="椭圆 20"/>
          <p:cNvSpPr/>
          <p:nvPr/>
        </p:nvSpPr>
        <p:spPr>
          <a:xfrm>
            <a:off x="5553075" y="3788366"/>
            <a:ext cx="990600" cy="583609"/>
          </a:xfrm>
          <a:prstGeom prst="ellips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TSN</a:t>
            </a:r>
          </a:p>
        </p:txBody>
      </p:sp>
      <p:sp>
        <p:nvSpPr>
          <p:cNvPr id="24" name="圆角矩形 23"/>
          <p:cNvSpPr/>
          <p:nvPr/>
        </p:nvSpPr>
        <p:spPr>
          <a:xfrm>
            <a:off x="5353049" y="4888341"/>
            <a:ext cx="1381125" cy="752474"/>
          </a:xfrm>
          <a:prstGeom prst="round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各种工业以太网</a:t>
            </a:r>
            <a:endParaRPr lang="zh-CN" altLang="en-US" dirty="0"/>
          </a:p>
        </p:txBody>
      </p:sp>
      <p:sp>
        <p:nvSpPr>
          <p:cNvPr id="26" name="圆角矩形 25"/>
          <p:cNvSpPr/>
          <p:nvPr/>
        </p:nvSpPr>
        <p:spPr>
          <a:xfrm>
            <a:off x="5353049" y="1622531"/>
            <a:ext cx="1381125" cy="752474"/>
          </a:xfrm>
          <a:prstGeom prst="round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各种无线网络</a:t>
            </a:r>
            <a:endParaRPr lang="zh-CN" altLang="en-US" dirty="0"/>
          </a:p>
        </p:txBody>
      </p:sp>
      <p:cxnSp>
        <p:nvCxnSpPr>
          <p:cNvPr id="10" name="直接连接符 9"/>
          <p:cNvCxnSpPr>
            <a:stCxn id="26" idx="2"/>
            <a:endCxn id="4" idx="0"/>
          </p:cNvCxnSpPr>
          <p:nvPr/>
        </p:nvCxnSpPr>
        <p:spPr>
          <a:xfrm>
            <a:off x="6043612" y="2375005"/>
            <a:ext cx="1" cy="358670"/>
          </a:xfrm>
          <a:prstGeom prst="line">
            <a:avLst/>
          </a:prstGeom>
          <a:ln/>
        </p:spPr>
        <p:style>
          <a:lnRef idx="1">
            <a:schemeClr val="dk1"/>
          </a:lnRef>
          <a:fillRef idx="0">
            <a:schemeClr val="dk1"/>
          </a:fillRef>
          <a:effectRef idx="0">
            <a:schemeClr val="dk1"/>
          </a:effectRef>
          <a:fontRef idx="minor">
            <a:schemeClr val="tx1"/>
          </a:fontRef>
        </p:style>
      </p:cxnSp>
      <p:cxnSp>
        <p:nvCxnSpPr>
          <p:cNvPr id="12" name="直接连接符 11"/>
          <p:cNvCxnSpPr>
            <a:stCxn id="4" idx="2"/>
            <a:endCxn id="24" idx="0"/>
          </p:cNvCxnSpPr>
          <p:nvPr/>
        </p:nvCxnSpPr>
        <p:spPr>
          <a:xfrm flipH="1">
            <a:off x="6043612" y="4572000"/>
            <a:ext cx="1" cy="316341"/>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9077571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69B4B95-F265-4F6A-8AA5-3D059DE1A22E}"/>
              </a:ext>
            </a:extLst>
          </p:cNvPr>
          <p:cNvSpPr>
            <a:spLocks noGrp="1"/>
          </p:cNvSpPr>
          <p:nvPr>
            <p:ph type="sldNum" sz="quarter" idx="10"/>
          </p:nvPr>
        </p:nvSpPr>
        <p:spPr/>
        <p:txBody>
          <a:bodyPr/>
          <a:lstStyle/>
          <a:p>
            <a:fld id="{6C53781C-E1F6-4315-A39D-61273F2E0596}" type="slidenum">
              <a:rPr lang="zh-CN" altLang="en-US" smtClean="0"/>
              <a:pPr/>
              <a:t>6</a:t>
            </a:fld>
            <a:endParaRPr lang="zh-CN" altLang="en-US" dirty="0"/>
          </a:p>
        </p:txBody>
      </p:sp>
      <p:sp>
        <p:nvSpPr>
          <p:cNvPr id="3" name="文本占位符 2">
            <a:extLst>
              <a:ext uri="{FF2B5EF4-FFF2-40B4-BE49-F238E27FC236}">
                <a16:creationId xmlns:a16="http://schemas.microsoft.com/office/drawing/2014/main" id="{B710BE77-CED4-4577-921A-3989E8A48163}"/>
              </a:ext>
            </a:extLst>
          </p:cNvPr>
          <p:cNvSpPr>
            <a:spLocks noGrp="1"/>
          </p:cNvSpPr>
          <p:nvPr>
            <p:ph type="body" sz="quarter" idx="14"/>
          </p:nvPr>
        </p:nvSpPr>
        <p:spPr/>
        <p:txBody>
          <a:bodyPr/>
          <a:lstStyle/>
          <a:p>
            <a:r>
              <a:rPr lang="zh-CN" altLang="en-US" dirty="0"/>
              <a:t>研究挑战</a:t>
            </a:r>
          </a:p>
        </p:txBody>
      </p:sp>
      <p:sp>
        <p:nvSpPr>
          <p:cNvPr id="11" name="文本框 10">
            <a:extLst>
              <a:ext uri="{FF2B5EF4-FFF2-40B4-BE49-F238E27FC236}">
                <a16:creationId xmlns:a16="http://schemas.microsoft.com/office/drawing/2014/main" id="{70D83EE5-C289-46A7-9291-B8B8F81F6480}"/>
              </a:ext>
            </a:extLst>
          </p:cNvPr>
          <p:cNvSpPr txBox="1"/>
          <p:nvPr/>
        </p:nvSpPr>
        <p:spPr>
          <a:xfrm>
            <a:off x="2001058" y="6160825"/>
            <a:ext cx="9265920" cy="369332"/>
          </a:xfrm>
          <a:prstGeom prst="rect">
            <a:avLst/>
          </a:prstGeom>
          <a:noFill/>
        </p:spPr>
        <p:txBody>
          <a:bodyPr wrap="square">
            <a:spAutoFit/>
          </a:bodyPr>
          <a:lstStyle/>
          <a:p>
            <a:pPr algn="ctr"/>
            <a:r>
              <a:rPr lang="zh-CN" altLang="en-US" b="1" dirty="0" smtClean="0">
                <a:solidFill>
                  <a:schemeClr val="accent3">
                    <a:lumMod val="75000"/>
                  </a:schemeClr>
                </a:solidFill>
                <a:latin typeface="+mj-ea"/>
                <a:ea typeface="+mj-ea"/>
              </a:rPr>
              <a:t>如何实现</a:t>
            </a:r>
            <a:r>
              <a:rPr lang="en-US" altLang="zh-CN" b="1" dirty="0" smtClean="0">
                <a:solidFill>
                  <a:schemeClr val="accent3">
                    <a:lumMod val="75000"/>
                  </a:schemeClr>
                </a:solidFill>
                <a:latin typeface="+mj-ea"/>
                <a:ea typeface="+mj-ea"/>
              </a:rPr>
              <a:t>5G</a:t>
            </a:r>
            <a:r>
              <a:rPr lang="zh-CN" altLang="en-US" b="1" dirty="0" smtClean="0">
                <a:solidFill>
                  <a:schemeClr val="accent3">
                    <a:lumMod val="75000"/>
                  </a:schemeClr>
                </a:solidFill>
                <a:latin typeface="+mj-ea"/>
                <a:ea typeface="+mj-ea"/>
              </a:rPr>
              <a:t>网络与</a:t>
            </a:r>
            <a:r>
              <a:rPr lang="en-US" altLang="zh-CN" b="1" dirty="0" smtClean="0">
                <a:solidFill>
                  <a:schemeClr val="accent3">
                    <a:lumMod val="75000"/>
                  </a:schemeClr>
                </a:solidFill>
                <a:latin typeface="+mj-ea"/>
                <a:ea typeface="+mj-ea"/>
              </a:rPr>
              <a:t>TSN</a:t>
            </a:r>
            <a:r>
              <a:rPr lang="zh-CN" altLang="en-US" b="1" dirty="0" smtClean="0">
                <a:solidFill>
                  <a:schemeClr val="accent3">
                    <a:lumMod val="75000"/>
                  </a:schemeClr>
                </a:solidFill>
                <a:latin typeface="+mj-ea"/>
                <a:ea typeface="+mj-ea"/>
              </a:rPr>
              <a:t>之间的</a:t>
            </a:r>
            <a:r>
              <a:rPr lang="zh-CN" altLang="en-US" b="1" dirty="0">
                <a:solidFill>
                  <a:srgbClr val="C00000"/>
                </a:solidFill>
                <a:latin typeface="+mj-ea"/>
                <a:ea typeface="+mj-ea"/>
              </a:rPr>
              <a:t>高精度低能耗</a:t>
            </a:r>
            <a:r>
              <a:rPr lang="zh-CN" altLang="en-US" b="1" dirty="0" smtClean="0">
                <a:solidFill>
                  <a:schemeClr val="accent3">
                    <a:lumMod val="75000"/>
                  </a:schemeClr>
                </a:solidFill>
                <a:latin typeface="+mj-ea"/>
                <a:ea typeface="+mj-ea"/>
              </a:rPr>
              <a:t>时钟同步时间是</a:t>
            </a:r>
            <a:r>
              <a:rPr lang="zh-CN" altLang="en-US" b="1" dirty="0">
                <a:solidFill>
                  <a:schemeClr val="accent3">
                    <a:lumMod val="75000"/>
                  </a:schemeClr>
                </a:solidFill>
                <a:latin typeface="+mj-ea"/>
                <a:ea typeface="+mj-ea"/>
              </a:rPr>
              <a:t>亟待解决的问题</a:t>
            </a:r>
          </a:p>
        </p:txBody>
      </p:sp>
      <p:sp>
        <p:nvSpPr>
          <p:cNvPr id="13" name="文本框 12">
            <a:extLst>
              <a:ext uri="{FF2B5EF4-FFF2-40B4-BE49-F238E27FC236}">
                <a16:creationId xmlns:a16="http://schemas.microsoft.com/office/drawing/2014/main" id="{B7074B89-67FF-41C2-9F88-A13AC7B95690}"/>
              </a:ext>
            </a:extLst>
          </p:cNvPr>
          <p:cNvSpPr txBox="1"/>
          <p:nvPr/>
        </p:nvSpPr>
        <p:spPr>
          <a:xfrm>
            <a:off x="568080" y="929576"/>
            <a:ext cx="8494639" cy="369332"/>
          </a:xfrm>
          <a:prstGeom prst="rect">
            <a:avLst/>
          </a:prstGeom>
          <a:noFill/>
        </p:spPr>
        <p:txBody>
          <a:bodyPr wrap="square">
            <a:spAutoFit/>
          </a:bodyPr>
          <a:lstStyle/>
          <a:p>
            <a:pPr marL="285750" indent="-285750">
              <a:buFont typeface="Wingdings" panose="05000000000000000000" pitchFamily="2" charset="2"/>
              <a:buChar char="p"/>
            </a:pPr>
            <a:r>
              <a:rPr lang="en-US" altLang="zh-CN" b="1" dirty="0" smtClean="0">
                <a:solidFill>
                  <a:schemeClr val="accent3">
                    <a:lumMod val="50000"/>
                  </a:schemeClr>
                </a:solidFill>
                <a:latin typeface="微软雅黑" panose="020B0503020204020204" pitchFamily="34" charset="-122"/>
                <a:ea typeface="+mj-ea"/>
              </a:rPr>
              <a:t>5G</a:t>
            </a:r>
            <a:r>
              <a:rPr lang="zh-CN" altLang="en-US" b="1" dirty="0" smtClean="0">
                <a:solidFill>
                  <a:schemeClr val="accent3">
                    <a:lumMod val="50000"/>
                  </a:schemeClr>
                </a:solidFill>
                <a:latin typeface="微软雅黑" panose="020B0503020204020204" pitchFamily="34" charset="-122"/>
                <a:ea typeface="+mj-ea"/>
              </a:rPr>
              <a:t>网络协议中规定了时钟同步的步骤，但并没有具体的协议规则</a:t>
            </a:r>
            <a:endParaRPr lang="zh-CN" altLang="en-US" dirty="0"/>
          </a:p>
        </p:txBody>
      </p:sp>
      <p:sp>
        <p:nvSpPr>
          <p:cNvPr id="15" name="文本框 14">
            <a:extLst>
              <a:ext uri="{FF2B5EF4-FFF2-40B4-BE49-F238E27FC236}">
                <a16:creationId xmlns:a16="http://schemas.microsoft.com/office/drawing/2014/main" id="{B05576C8-7FAF-46C0-9335-83E63D61B123}"/>
              </a:ext>
            </a:extLst>
          </p:cNvPr>
          <p:cNvSpPr txBox="1"/>
          <p:nvPr/>
        </p:nvSpPr>
        <p:spPr>
          <a:xfrm>
            <a:off x="491922" y="1759361"/>
            <a:ext cx="6239286" cy="2031325"/>
          </a:xfrm>
          <a:prstGeom prst="rect">
            <a:avLst/>
          </a:prstGeom>
          <a:noFill/>
        </p:spPr>
        <p:txBody>
          <a:bodyPr wrap="square">
            <a:spAutoFit/>
          </a:bodyPr>
          <a:lstStyle/>
          <a:p>
            <a:r>
              <a:rPr lang="zh-CN" altLang="en-US" sz="1400" b="1" dirty="0" smtClean="0">
                <a:solidFill>
                  <a:schemeClr val="accent3">
                    <a:lumMod val="75000"/>
                  </a:schemeClr>
                </a:solidFill>
                <a:latin typeface="+mj-ea"/>
                <a:ea typeface="+mj-ea"/>
              </a:rPr>
              <a:t>在</a:t>
            </a:r>
            <a:r>
              <a:rPr lang="zh-CN" altLang="en-US" sz="1400" b="1" dirty="0">
                <a:solidFill>
                  <a:schemeClr val="accent3">
                    <a:lumMod val="75000"/>
                  </a:schemeClr>
                </a:solidFill>
                <a:latin typeface="+mj-ea"/>
                <a:ea typeface="+mj-ea"/>
              </a:rPr>
              <a:t>进行接入终端的时钟同步时，</a:t>
            </a:r>
            <a:r>
              <a:rPr lang="en-US" altLang="zh-CN" sz="1400" b="1" dirty="0">
                <a:solidFill>
                  <a:schemeClr val="accent3">
                    <a:lumMod val="75000"/>
                  </a:schemeClr>
                </a:solidFill>
                <a:latin typeface="+mj-ea"/>
                <a:ea typeface="+mj-ea"/>
              </a:rPr>
              <a:t>5G</a:t>
            </a:r>
            <a:r>
              <a:rPr lang="zh-CN" altLang="en-US" sz="1400" b="1" dirty="0">
                <a:solidFill>
                  <a:schemeClr val="accent3">
                    <a:lumMod val="75000"/>
                  </a:schemeClr>
                </a:solidFill>
                <a:latin typeface="+mj-ea"/>
                <a:ea typeface="+mj-ea"/>
              </a:rPr>
              <a:t>网络拥有一套现有的协议流程</a:t>
            </a:r>
            <a:r>
              <a:rPr lang="zh-CN" altLang="en-US" sz="1400" b="1" dirty="0" smtClean="0">
                <a:solidFill>
                  <a:schemeClr val="accent3">
                    <a:lumMod val="75000"/>
                  </a:schemeClr>
                </a:solidFill>
                <a:latin typeface="+mj-ea"/>
                <a:ea typeface="+mj-ea"/>
              </a:rPr>
              <a:t>。</a:t>
            </a:r>
            <a:endParaRPr lang="en-US" altLang="zh-CN" sz="1400" b="1" dirty="0" smtClean="0">
              <a:solidFill>
                <a:schemeClr val="accent3">
                  <a:lumMod val="75000"/>
                </a:schemeClr>
              </a:solidFill>
              <a:latin typeface="+mj-ea"/>
              <a:ea typeface="+mj-ea"/>
            </a:endParaRPr>
          </a:p>
          <a:p>
            <a:r>
              <a:rPr lang="en-US" altLang="zh-CN" sz="1400" b="1" dirty="0" smtClean="0">
                <a:solidFill>
                  <a:schemeClr val="accent3">
                    <a:lumMod val="75000"/>
                  </a:schemeClr>
                </a:solidFill>
                <a:latin typeface="+mj-ea"/>
                <a:ea typeface="+mj-ea"/>
              </a:rPr>
              <a:t>(a)</a:t>
            </a:r>
            <a:r>
              <a:rPr lang="zh-CN" altLang="en-US" sz="1400" b="1" dirty="0" smtClean="0">
                <a:solidFill>
                  <a:schemeClr val="accent3">
                    <a:lumMod val="75000"/>
                  </a:schemeClr>
                </a:solidFill>
                <a:latin typeface="+mj-ea"/>
                <a:ea typeface="+mj-ea"/>
              </a:rPr>
              <a:t>第一</a:t>
            </a:r>
            <a:r>
              <a:rPr lang="zh-CN" altLang="en-US" sz="1400" b="1" dirty="0">
                <a:solidFill>
                  <a:schemeClr val="accent3">
                    <a:lumMod val="75000"/>
                  </a:schemeClr>
                </a:solidFill>
                <a:latin typeface="+mj-ea"/>
                <a:ea typeface="+mj-ea"/>
              </a:rPr>
              <a:t>步为接收端和发射端在时间域和频率域的同步，并不在</a:t>
            </a:r>
            <a:r>
              <a:rPr lang="en-US" altLang="zh-CN" sz="1400" b="1" dirty="0">
                <a:solidFill>
                  <a:schemeClr val="accent3">
                    <a:lumMod val="75000"/>
                  </a:schemeClr>
                </a:solidFill>
                <a:latin typeface="+mj-ea"/>
                <a:ea typeface="+mj-ea"/>
              </a:rPr>
              <a:t>5G</a:t>
            </a:r>
            <a:r>
              <a:rPr lang="zh-CN" altLang="en-US" sz="1400" b="1" dirty="0">
                <a:solidFill>
                  <a:schemeClr val="accent3">
                    <a:lumMod val="75000"/>
                  </a:schemeClr>
                </a:solidFill>
                <a:latin typeface="+mj-ea"/>
                <a:ea typeface="+mj-ea"/>
              </a:rPr>
              <a:t>协议的规定范围内。常用方法为互相关检测和自相关检测，通过将接收信号和已知信号</a:t>
            </a:r>
            <a:r>
              <a:rPr lang="en-US" altLang="zh-CN" sz="1400" b="1" dirty="0">
                <a:solidFill>
                  <a:schemeClr val="accent3">
                    <a:lumMod val="75000"/>
                  </a:schemeClr>
                </a:solidFill>
                <a:latin typeface="+mj-ea"/>
                <a:ea typeface="+mj-ea"/>
              </a:rPr>
              <a:t>PSS</a:t>
            </a:r>
            <a:r>
              <a:rPr lang="zh-CN" altLang="en-US" sz="1400" b="1" dirty="0">
                <a:solidFill>
                  <a:schemeClr val="accent3">
                    <a:lumMod val="75000"/>
                  </a:schemeClr>
                </a:solidFill>
                <a:latin typeface="+mj-ea"/>
                <a:ea typeface="+mj-ea"/>
              </a:rPr>
              <a:t>作互相关检测检测已知信号的位置，或者对接受信号自身做自相关检测来检测循环前缀</a:t>
            </a:r>
            <a:r>
              <a:rPr lang="en-US" altLang="zh-CN" sz="1400" b="1" dirty="0">
                <a:solidFill>
                  <a:schemeClr val="accent3">
                    <a:lumMod val="75000"/>
                  </a:schemeClr>
                </a:solidFill>
                <a:latin typeface="+mj-ea"/>
                <a:ea typeface="+mj-ea"/>
              </a:rPr>
              <a:t>CP</a:t>
            </a:r>
            <a:r>
              <a:rPr lang="zh-CN" altLang="en-US" sz="1400" b="1" dirty="0">
                <a:solidFill>
                  <a:schemeClr val="accent3">
                    <a:lumMod val="75000"/>
                  </a:schemeClr>
                </a:solidFill>
                <a:latin typeface="+mj-ea"/>
                <a:ea typeface="+mj-ea"/>
              </a:rPr>
              <a:t>的位置，获得</a:t>
            </a:r>
            <a:r>
              <a:rPr lang="en-US" altLang="zh-CN" sz="1400" b="1" dirty="0" err="1">
                <a:solidFill>
                  <a:schemeClr val="accent3">
                    <a:lumMod val="75000"/>
                  </a:schemeClr>
                </a:solidFill>
                <a:latin typeface="+mj-ea"/>
                <a:ea typeface="+mj-ea"/>
              </a:rPr>
              <a:t>ofdm</a:t>
            </a:r>
            <a:r>
              <a:rPr lang="zh-CN" altLang="en-US" sz="1400" b="1" dirty="0">
                <a:solidFill>
                  <a:schemeClr val="accent3">
                    <a:lumMod val="75000"/>
                  </a:schemeClr>
                </a:solidFill>
                <a:latin typeface="+mj-ea"/>
                <a:ea typeface="+mj-ea"/>
              </a:rPr>
              <a:t>符号同步和检测同步信号所在的频率</a:t>
            </a:r>
            <a:r>
              <a:rPr lang="zh-CN" altLang="en-US" sz="1400" b="1" dirty="0" smtClean="0">
                <a:solidFill>
                  <a:schemeClr val="accent3">
                    <a:lumMod val="75000"/>
                  </a:schemeClr>
                </a:solidFill>
                <a:latin typeface="+mj-ea"/>
                <a:ea typeface="+mj-ea"/>
              </a:rPr>
              <a:t>。</a:t>
            </a:r>
            <a:endParaRPr lang="en-US" altLang="zh-CN" sz="1400" b="1" dirty="0" smtClean="0">
              <a:solidFill>
                <a:schemeClr val="accent3">
                  <a:lumMod val="75000"/>
                </a:schemeClr>
              </a:solidFill>
              <a:latin typeface="+mj-ea"/>
              <a:ea typeface="+mj-ea"/>
            </a:endParaRPr>
          </a:p>
          <a:p>
            <a:r>
              <a:rPr lang="en-US" altLang="zh-CN" sz="1400" b="1" dirty="0" smtClean="0">
                <a:solidFill>
                  <a:schemeClr val="accent3">
                    <a:lumMod val="75000"/>
                  </a:schemeClr>
                </a:solidFill>
                <a:latin typeface="+mj-ea"/>
                <a:ea typeface="+mj-ea"/>
              </a:rPr>
              <a:t>(b)</a:t>
            </a:r>
            <a:r>
              <a:rPr lang="zh-CN" altLang="en-US" sz="1400" b="1" dirty="0" smtClean="0">
                <a:solidFill>
                  <a:schemeClr val="accent3">
                    <a:lumMod val="75000"/>
                  </a:schemeClr>
                </a:solidFill>
                <a:latin typeface="+mj-ea"/>
                <a:ea typeface="+mj-ea"/>
              </a:rPr>
              <a:t>其</a:t>
            </a:r>
            <a:r>
              <a:rPr lang="zh-CN" altLang="en-US" sz="1400" b="1" dirty="0">
                <a:solidFill>
                  <a:schemeClr val="accent3">
                    <a:lumMod val="75000"/>
                  </a:schemeClr>
                </a:solidFill>
                <a:latin typeface="+mj-ea"/>
                <a:ea typeface="+mj-ea"/>
              </a:rPr>
              <a:t>核心思路即通过基站广播</a:t>
            </a:r>
            <a:r>
              <a:rPr lang="en-US" altLang="zh-CN" sz="1400" b="1" dirty="0">
                <a:solidFill>
                  <a:schemeClr val="accent3">
                    <a:lumMod val="75000"/>
                  </a:schemeClr>
                </a:solidFill>
                <a:latin typeface="+mj-ea"/>
                <a:ea typeface="+mj-ea"/>
              </a:rPr>
              <a:t>SIB</a:t>
            </a:r>
            <a:r>
              <a:rPr lang="zh-CN" altLang="en-US" sz="1400" b="1" dirty="0">
                <a:solidFill>
                  <a:schemeClr val="accent3">
                    <a:lumMod val="75000"/>
                  </a:schemeClr>
                </a:solidFill>
                <a:latin typeface="+mj-ea"/>
                <a:ea typeface="+mj-ea"/>
              </a:rPr>
              <a:t>数据包，使得在终端在接入小区的过程中实现一次同步，并在一段时间后进行周期性广播来进行校正以保证精度。</a:t>
            </a:r>
          </a:p>
          <a:p>
            <a:r>
              <a:rPr lang="en-US" altLang="zh-CN" sz="1400" b="1" dirty="0" smtClean="0">
                <a:solidFill>
                  <a:schemeClr val="accent3">
                    <a:lumMod val="75000"/>
                  </a:schemeClr>
                </a:solidFill>
                <a:latin typeface="+mj-ea"/>
                <a:ea typeface="+mj-ea"/>
              </a:rPr>
              <a:t>(c)</a:t>
            </a:r>
            <a:r>
              <a:rPr lang="zh-CN" altLang="en-US" sz="1400" b="1" dirty="0" smtClean="0">
                <a:solidFill>
                  <a:schemeClr val="accent3">
                    <a:lumMod val="75000"/>
                  </a:schemeClr>
                </a:solidFill>
                <a:latin typeface="+mj-ea"/>
                <a:ea typeface="+mj-ea"/>
              </a:rPr>
              <a:t>该</a:t>
            </a:r>
            <a:r>
              <a:rPr lang="zh-CN" altLang="en-US" sz="1400" b="1" dirty="0">
                <a:solidFill>
                  <a:schemeClr val="accent3">
                    <a:lumMod val="75000"/>
                  </a:schemeClr>
                </a:solidFill>
                <a:latin typeface="+mj-ea"/>
                <a:ea typeface="+mj-ea"/>
              </a:rPr>
              <a:t>方法相对</a:t>
            </a:r>
            <a:r>
              <a:rPr lang="en-US" altLang="zh-CN" sz="1400" b="1" dirty="0">
                <a:solidFill>
                  <a:schemeClr val="accent3">
                    <a:lumMod val="75000"/>
                  </a:schemeClr>
                </a:solidFill>
                <a:latin typeface="+mj-ea"/>
                <a:ea typeface="+mj-ea"/>
              </a:rPr>
              <a:t>1588v2</a:t>
            </a:r>
            <a:r>
              <a:rPr lang="zh-CN" altLang="en-US" sz="1400" b="1" dirty="0">
                <a:solidFill>
                  <a:schemeClr val="accent3">
                    <a:lumMod val="75000"/>
                  </a:schemeClr>
                </a:solidFill>
                <a:latin typeface="+mj-ea"/>
                <a:ea typeface="+mj-ea"/>
              </a:rPr>
              <a:t>的流程通信开销较小，但由于单向时延测量的原因，其精度只能达到</a:t>
            </a:r>
            <a:r>
              <a:rPr lang="en-US" altLang="zh-CN" sz="1400" b="1" dirty="0" err="1">
                <a:solidFill>
                  <a:schemeClr val="accent3">
                    <a:lumMod val="75000"/>
                  </a:schemeClr>
                </a:solidFill>
                <a:latin typeface="+mj-ea"/>
                <a:ea typeface="+mj-ea"/>
              </a:rPr>
              <a:t>μs</a:t>
            </a:r>
            <a:r>
              <a:rPr lang="zh-CN" altLang="en-US" sz="1400" b="1" dirty="0" smtClean="0">
                <a:solidFill>
                  <a:schemeClr val="accent3">
                    <a:lumMod val="75000"/>
                  </a:schemeClr>
                </a:solidFill>
                <a:latin typeface="+mj-ea"/>
                <a:ea typeface="+mj-ea"/>
              </a:rPr>
              <a:t>级。</a:t>
            </a:r>
            <a:endParaRPr lang="zh-CN" altLang="en-US" sz="1400" dirty="0"/>
          </a:p>
        </p:txBody>
      </p:sp>
      <p:pic>
        <p:nvPicPr>
          <p:cNvPr id="10" name="图片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02020" y="1441507"/>
            <a:ext cx="1819075" cy="3320387"/>
          </a:xfrm>
          <a:prstGeom prst="rect">
            <a:avLst/>
          </a:prstGeom>
        </p:spPr>
      </p:pic>
      <p:sp>
        <p:nvSpPr>
          <p:cNvPr id="19" name="文本框 18">
            <a:extLst>
              <a:ext uri="{FF2B5EF4-FFF2-40B4-BE49-F238E27FC236}">
                <a16:creationId xmlns:a16="http://schemas.microsoft.com/office/drawing/2014/main" id="{B7074B89-67FF-41C2-9F88-A13AC7B95690}"/>
              </a:ext>
            </a:extLst>
          </p:cNvPr>
          <p:cNvSpPr txBox="1"/>
          <p:nvPr/>
        </p:nvSpPr>
        <p:spPr>
          <a:xfrm>
            <a:off x="440223" y="4876165"/>
            <a:ext cx="10826755" cy="369332"/>
          </a:xfrm>
          <a:prstGeom prst="rect">
            <a:avLst/>
          </a:prstGeom>
          <a:noFill/>
        </p:spPr>
        <p:txBody>
          <a:bodyPr wrap="square">
            <a:spAutoFit/>
          </a:bodyPr>
          <a:lstStyle/>
          <a:p>
            <a:pPr marL="285750" indent="-285750">
              <a:buFont typeface="Wingdings" panose="05000000000000000000" pitchFamily="2" charset="2"/>
              <a:buChar char="p"/>
            </a:pPr>
            <a:r>
              <a:rPr lang="en-US" altLang="zh-CN" b="1" dirty="0">
                <a:solidFill>
                  <a:schemeClr val="accent3">
                    <a:lumMod val="50000"/>
                  </a:schemeClr>
                </a:solidFill>
                <a:latin typeface="微软雅黑" panose="020B0503020204020204" pitchFamily="34" charset="-122"/>
                <a:ea typeface="+mj-ea"/>
              </a:rPr>
              <a:t>1588v2</a:t>
            </a:r>
            <a:r>
              <a:rPr lang="zh-CN" altLang="en-US" b="1" dirty="0">
                <a:solidFill>
                  <a:schemeClr val="accent3">
                    <a:lumMod val="50000"/>
                  </a:schemeClr>
                </a:solidFill>
                <a:latin typeface="微软雅黑" panose="020B0503020204020204" pitchFamily="34" charset="-122"/>
                <a:ea typeface="+mj-ea"/>
              </a:rPr>
              <a:t>同步算法详细制定了以太网络的同步规则，但其并不适用于无线网络的传输环境</a:t>
            </a:r>
          </a:p>
        </p:txBody>
      </p:sp>
      <p:pic>
        <p:nvPicPr>
          <p:cNvPr id="20" name="图片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62719" y="1800316"/>
            <a:ext cx="3081577" cy="2383861"/>
          </a:xfrm>
          <a:prstGeom prst="rect">
            <a:avLst/>
          </a:prstGeom>
        </p:spPr>
      </p:pic>
    </p:spTree>
    <p:extLst>
      <p:ext uri="{BB962C8B-B14F-4D97-AF65-F5344CB8AC3E}">
        <p14:creationId xmlns:p14="http://schemas.microsoft.com/office/powerpoint/2010/main" val="376793219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a:extLst>
              <a:ext uri="{FF2B5EF4-FFF2-40B4-BE49-F238E27FC236}">
                <a16:creationId xmlns:a16="http://schemas.microsoft.com/office/drawing/2014/main" id="{3D98B110-8ED4-48C3-92F1-ABC2E7CE7709}"/>
              </a:ext>
            </a:extLst>
          </p:cNvPr>
          <p:cNvSpPr>
            <a:spLocks noGrp="1"/>
          </p:cNvSpPr>
          <p:nvPr>
            <p:ph type="body" sz="quarter" idx="14"/>
          </p:nvPr>
        </p:nvSpPr>
        <p:spPr/>
        <p:txBody>
          <a:bodyPr/>
          <a:lstStyle/>
          <a:p>
            <a:r>
              <a:rPr lang="zh-CN" altLang="en-US" dirty="0"/>
              <a:t>研究现状</a:t>
            </a:r>
            <a:endParaRPr lang="zh-CN" altLang="en-US" sz="3200" b="1" dirty="0"/>
          </a:p>
        </p:txBody>
      </p:sp>
      <p:sp>
        <p:nvSpPr>
          <p:cNvPr id="28" name="矩形: 圆角 27">
            <a:extLst>
              <a:ext uri="{FF2B5EF4-FFF2-40B4-BE49-F238E27FC236}">
                <a16:creationId xmlns:a16="http://schemas.microsoft.com/office/drawing/2014/main" id="{CBC0EC87-A911-449A-92F0-6BCC62D4C7CC}"/>
              </a:ext>
            </a:extLst>
          </p:cNvPr>
          <p:cNvSpPr/>
          <p:nvPr/>
        </p:nvSpPr>
        <p:spPr>
          <a:xfrm>
            <a:off x="10436772" y="43657"/>
            <a:ext cx="1608083" cy="59848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灯片编号占位符 1">
            <a:extLst>
              <a:ext uri="{FF2B5EF4-FFF2-40B4-BE49-F238E27FC236}">
                <a16:creationId xmlns:a16="http://schemas.microsoft.com/office/drawing/2014/main" id="{50C38ADD-A7BA-411B-BC7F-EEF730D0B14C}"/>
              </a:ext>
            </a:extLst>
          </p:cNvPr>
          <p:cNvSpPr>
            <a:spLocks noGrp="1"/>
          </p:cNvSpPr>
          <p:nvPr>
            <p:ph type="sldNum" sz="quarter" idx="10"/>
          </p:nvPr>
        </p:nvSpPr>
        <p:spPr/>
        <p:txBody>
          <a:bodyPr/>
          <a:lstStyle/>
          <a:p>
            <a:fld id="{6C53781C-E1F6-4315-A39D-61273F2E0596}" type="slidenum">
              <a:rPr lang="zh-CN" altLang="en-US" smtClean="0"/>
              <a:pPr/>
              <a:t>7</a:t>
            </a:fld>
            <a:endParaRPr lang="zh-CN" altLang="en-US" dirty="0"/>
          </a:p>
        </p:txBody>
      </p:sp>
      <p:sp>
        <p:nvSpPr>
          <p:cNvPr id="44" name="矩形 43">
            <a:extLst>
              <a:ext uri="{FF2B5EF4-FFF2-40B4-BE49-F238E27FC236}">
                <a16:creationId xmlns:a16="http://schemas.microsoft.com/office/drawing/2014/main" id="{53E63CF3-3ACE-4D2C-8616-2A1D06585B7E}"/>
              </a:ext>
            </a:extLst>
          </p:cNvPr>
          <p:cNvSpPr/>
          <p:nvPr/>
        </p:nvSpPr>
        <p:spPr>
          <a:xfrm>
            <a:off x="695720" y="3814255"/>
            <a:ext cx="10443885" cy="553998"/>
          </a:xfrm>
          <a:prstGeom prst="rect">
            <a:avLst/>
          </a:prstGeom>
        </p:spPr>
        <p:txBody>
          <a:bodyPr wrap="none">
            <a:spAutoFit/>
          </a:bodyPr>
          <a:lstStyle/>
          <a:p>
            <a:pPr algn="ctr">
              <a:lnSpc>
                <a:spcPct val="150000"/>
              </a:lnSpc>
            </a:pPr>
            <a:r>
              <a:rPr lang="zh-CN" altLang="en-US" sz="2000" b="1" dirty="0">
                <a:solidFill>
                  <a:schemeClr val="accent3">
                    <a:lumMod val="75000"/>
                  </a:schemeClr>
                </a:solidFill>
                <a:latin typeface="+mj-ea"/>
                <a:ea typeface="+mj-ea"/>
              </a:rPr>
              <a:t>现有工作局限：聚焦</a:t>
            </a:r>
            <a:r>
              <a:rPr lang="zh-CN" altLang="en-US" sz="2000" b="1" dirty="0" smtClean="0">
                <a:solidFill>
                  <a:schemeClr val="accent3">
                    <a:lumMod val="75000"/>
                  </a:schemeClr>
                </a:solidFill>
                <a:latin typeface="+mj-ea"/>
                <a:ea typeface="+mj-ea"/>
              </a:rPr>
              <a:t>于</a:t>
            </a:r>
            <a:r>
              <a:rPr lang="zh-CN" altLang="en-US" sz="2000" b="1" dirty="0" smtClean="0">
                <a:solidFill>
                  <a:srgbClr val="C00000"/>
                </a:solidFill>
                <a:latin typeface="+mj-ea"/>
                <a:ea typeface="+mj-ea"/>
              </a:rPr>
              <a:t>时钟同步精度</a:t>
            </a:r>
            <a:r>
              <a:rPr lang="zh-CN" altLang="en-US" sz="2000" b="1" dirty="0" smtClean="0">
                <a:solidFill>
                  <a:schemeClr val="accent3">
                    <a:lumMod val="75000"/>
                  </a:schemeClr>
                </a:solidFill>
                <a:latin typeface="+mj-ea"/>
                <a:ea typeface="+mj-ea"/>
              </a:rPr>
              <a:t>的</a:t>
            </a:r>
            <a:r>
              <a:rPr lang="zh-CN" altLang="en-US" sz="2000" b="1" dirty="0">
                <a:solidFill>
                  <a:schemeClr val="accent3">
                    <a:lumMod val="75000"/>
                  </a:schemeClr>
                </a:solidFill>
                <a:latin typeface="+mj-ea"/>
                <a:ea typeface="+mj-ea"/>
              </a:rPr>
              <a:t>提升，无法满足</a:t>
            </a:r>
            <a:r>
              <a:rPr lang="zh-CN" altLang="en-US" sz="2000" b="1" dirty="0">
                <a:solidFill>
                  <a:srgbClr val="C00000"/>
                </a:solidFill>
                <a:latin typeface="+mj-ea"/>
                <a:ea typeface="+mj-ea"/>
              </a:rPr>
              <a:t>大规模复杂场景</a:t>
            </a:r>
            <a:r>
              <a:rPr lang="zh-CN" altLang="en-US" sz="2000" b="1" dirty="0" smtClean="0">
                <a:solidFill>
                  <a:schemeClr val="accent3">
                    <a:lumMod val="75000"/>
                  </a:schemeClr>
                </a:solidFill>
                <a:latin typeface="+mj-ea"/>
                <a:ea typeface="+mj-ea"/>
              </a:rPr>
              <a:t>的异构网络同步需求</a:t>
            </a:r>
            <a:endParaRPr lang="zh-CN" altLang="en-US" sz="2000" b="1" dirty="0">
              <a:solidFill>
                <a:schemeClr val="accent3">
                  <a:lumMod val="75000"/>
                </a:schemeClr>
              </a:solidFill>
              <a:latin typeface="+mj-ea"/>
              <a:ea typeface="+mj-ea"/>
            </a:endParaRPr>
          </a:p>
        </p:txBody>
      </p:sp>
      <p:sp>
        <p:nvSpPr>
          <p:cNvPr id="50" name="矩形 49">
            <a:extLst>
              <a:ext uri="{FF2B5EF4-FFF2-40B4-BE49-F238E27FC236}">
                <a16:creationId xmlns:a16="http://schemas.microsoft.com/office/drawing/2014/main" id="{D9DD4C19-CB12-4220-9D45-4448DF3D91F4}"/>
              </a:ext>
            </a:extLst>
          </p:cNvPr>
          <p:cNvSpPr/>
          <p:nvPr/>
        </p:nvSpPr>
        <p:spPr>
          <a:xfrm>
            <a:off x="513260" y="979162"/>
            <a:ext cx="2326278" cy="553998"/>
          </a:xfrm>
          <a:prstGeom prst="rect">
            <a:avLst/>
          </a:prstGeom>
        </p:spPr>
        <p:txBody>
          <a:bodyPr wrap="none">
            <a:spAutoFit/>
          </a:bodyPr>
          <a:lstStyle/>
          <a:p>
            <a:pPr marL="342900" indent="-342900" algn="ctr">
              <a:lnSpc>
                <a:spcPct val="150000"/>
              </a:lnSpc>
              <a:buFont typeface="Wingdings" panose="05000000000000000000" pitchFamily="2" charset="2"/>
              <a:buChar char="n"/>
            </a:pPr>
            <a:r>
              <a:rPr lang="zh-CN" altLang="en-US" sz="2000" b="1" dirty="0" smtClean="0">
                <a:solidFill>
                  <a:schemeClr val="accent3">
                    <a:lumMod val="75000"/>
                  </a:schemeClr>
                </a:solidFill>
                <a:latin typeface="+mj-ea"/>
                <a:ea typeface="+mj-ea"/>
              </a:rPr>
              <a:t>同步机制研究</a:t>
            </a:r>
            <a:r>
              <a:rPr lang="zh-CN" altLang="en-US" sz="2000" b="1" dirty="0">
                <a:solidFill>
                  <a:schemeClr val="accent3">
                    <a:lumMod val="75000"/>
                  </a:schemeClr>
                </a:solidFill>
                <a:latin typeface="+mj-ea"/>
                <a:ea typeface="+mj-ea"/>
              </a:rPr>
              <a:t>：</a:t>
            </a:r>
          </a:p>
        </p:txBody>
      </p:sp>
      <p:sp>
        <p:nvSpPr>
          <p:cNvPr id="51" name="矩形 50">
            <a:extLst>
              <a:ext uri="{FF2B5EF4-FFF2-40B4-BE49-F238E27FC236}">
                <a16:creationId xmlns:a16="http://schemas.microsoft.com/office/drawing/2014/main" id="{7A489DCF-673E-4064-8BE7-809C0C058CFF}"/>
              </a:ext>
            </a:extLst>
          </p:cNvPr>
          <p:cNvSpPr/>
          <p:nvPr/>
        </p:nvSpPr>
        <p:spPr>
          <a:xfrm>
            <a:off x="202414" y="2008645"/>
            <a:ext cx="4434226" cy="507831"/>
          </a:xfrm>
          <a:prstGeom prst="rect">
            <a:avLst/>
          </a:prstGeom>
        </p:spPr>
        <p:txBody>
          <a:bodyPr wrap="none">
            <a:spAutoFit/>
          </a:bodyPr>
          <a:lstStyle/>
          <a:p>
            <a:pPr marL="342900" indent="-342900" algn="ctr">
              <a:lnSpc>
                <a:spcPct val="150000"/>
              </a:lnSpc>
              <a:buFont typeface="Arial" panose="020B0604020202020204" pitchFamily="34" charset="0"/>
              <a:buChar char="•"/>
            </a:pPr>
            <a:r>
              <a:rPr lang="en-US" altLang="zh-CN" b="1" dirty="0" smtClean="0">
                <a:latin typeface="+mj-ea"/>
                <a:ea typeface="+mj-ea"/>
              </a:rPr>
              <a:t>RBS</a:t>
            </a:r>
            <a:r>
              <a:rPr lang="en-US" altLang="zh-CN" b="1" baseline="30000" dirty="0" smtClean="0">
                <a:latin typeface="+mj-ea"/>
                <a:ea typeface="+mj-ea"/>
              </a:rPr>
              <a:t>[2]</a:t>
            </a:r>
            <a:r>
              <a:rPr lang="zh-CN" altLang="en-US" b="1" dirty="0" smtClean="0">
                <a:latin typeface="+mj-ea"/>
                <a:ea typeface="+mj-ea"/>
              </a:rPr>
              <a:t>：广播式同步，通常为单向同步</a:t>
            </a:r>
            <a:endParaRPr lang="zh-CN" altLang="en-US" b="1" dirty="0">
              <a:latin typeface="+mj-ea"/>
              <a:ea typeface="+mj-ea"/>
            </a:endParaRPr>
          </a:p>
        </p:txBody>
      </p:sp>
      <p:sp>
        <p:nvSpPr>
          <p:cNvPr id="62" name="矩形 61">
            <a:extLst>
              <a:ext uri="{FF2B5EF4-FFF2-40B4-BE49-F238E27FC236}">
                <a16:creationId xmlns:a16="http://schemas.microsoft.com/office/drawing/2014/main" id="{F584330C-7FAC-49FE-87ED-CA41B90DB0D3}"/>
              </a:ext>
            </a:extLst>
          </p:cNvPr>
          <p:cNvSpPr/>
          <p:nvPr/>
        </p:nvSpPr>
        <p:spPr>
          <a:xfrm>
            <a:off x="194108" y="1523797"/>
            <a:ext cx="7079182" cy="507831"/>
          </a:xfrm>
          <a:prstGeom prst="rect">
            <a:avLst/>
          </a:prstGeom>
        </p:spPr>
        <p:txBody>
          <a:bodyPr wrap="none">
            <a:spAutoFit/>
          </a:bodyPr>
          <a:lstStyle/>
          <a:p>
            <a:pPr marL="342900" indent="-342900" algn="ctr">
              <a:lnSpc>
                <a:spcPct val="150000"/>
              </a:lnSpc>
              <a:buFont typeface="Arial" panose="020B0604020202020204" pitchFamily="34" charset="0"/>
              <a:buChar char="•"/>
            </a:pPr>
            <a:r>
              <a:rPr lang="en-US" altLang="zh-CN" b="1" dirty="0">
                <a:latin typeface="+mj-ea"/>
                <a:ea typeface="+mj-ea"/>
              </a:rPr>
              <a:t>802.</a:t>
            </a:r>
            <a:r>
              <a:rPr lang="en-US" altLang="zh-CN" b="1" dirty="0" smtClean="0">
                <a:latin typeface="+mj-ea"/>
                <a:ea typeface="+mj-ea"/>
              </a:rPr>
              <a:t>1AS</a:t>
            </a:r>
            <a:r>
              <a:rPr lang="en-US" altLang="zh-CN" b="1" baseline="30000" dirty="0" smtClean="0">
                <a:latin typeface="+mj-ea"/>
                <a:ea typeface="+mj-ea"/>
              </a:rPr>
              <a:t>[1]</a:t>
            </a:r>
            <a:r>
              <a:rPr lang="zh-CN" altLang="en-US" b="1" dirty="0" smtClean="0">
                <a:latin typeface="+mj-ea"/>
                <a:ea typeface="+mj-ea"/>
              </a:rPr>
              <a:t>：类似于</a:t>
            </a:r>
            <a:r>
              <a:rPr lang="en-US" altLang="zh-CN" b="1" dirty="0" smtClean="0">
                <a:latin typeface="+mj-ea"/>
                <a:ea typeface="+mj-ea"/>
              </a:rPr>
              <a:t>1588</a:t>
            </a:r>
            <a:r>
              <a:rPr lang="zh-CN" altLang="en-US" b="1" dirty="0" smtClean="0">
                <a:latin typeface="+mj-ea"/>
                <a:ea typeface="+mj-ea"/>
              </a:rPr>
              <a:t>同步机制，实现</a:t>
            </a:r>
            <a:r>
              <a:rPr lang="en-US" altLang="zh-CN" b="1" dirty="0" smtClean="0">
                <a:latin typeface="+mj-ea"/>
                <a:ea typeface="+mj-ea"/>
              </a:rPr>
              <a:t>mac</a:t>
            </a:r>
            <a:r>
              <a:rPr lang="zh-CN" altLang="en-US" b="1" dirty="0" smtClean="0">
                <a:latin typeface="+mj-ea"/>
                <a:ea typeface="+mj-ea"/>
              </a:rPr>
              <a:t>层时间戳交互同步</a:t>
            </a:r>
            <a:endParaRPr lang="zh-CN" altLang="en-US" b="1" dirty="0">
              <a:latin typeface="+mj-ea"/>
              <a:ea typeface="+mj-ea"/>
            </a:endParaRPr>
          </a:p>
        </p:txBody>
      </p:sp>
      <p:sp>
        <p:nvSpPr>
          <p:cNvPr id="66" name="矩形 65">
            <a:extLst>
              <a:ext uri="{FF2B5EF4-FFF2-40B4-BE49-F238E27FC236}">
                <a16:creationId xmlns:a16="http://schemas.microsoft.com/office/drawing/2014/main" id="{67FDA0AB-8A28-45BC-B244-4B588065754F}"/>
              </a:ext>
            </a:extLst>
          </p:cNvPr>
          <p:cNvSpPr/>
          <p:nvPr/>
        </p:nvSpPr>
        <p:spPr>
          <a:xfrm>
            <a:off x="513260" y="2607143"/>
            <a:ext cx="2581156" cy="499624"/>
          </a:xfrm>
          <a:prstGeom prst="rect">
            <a:avLst/>
          </a:prstGeom>
        </p:spPr>
        <p:txBody>
          <a:bodyPr wrap="none">
            <a:spAutoFit/>
          </a:bodyPr>
          <a:lstStyle/>
          <a:p>
            <a:pPr marL="285750" indent="-285750" algn="ctr">
              <a:lnSpc>
                <a:spcPct val="150000"/>
              </a:lnSpc>
              <a:buFont typeface="Wingdings" panose="05000000000000000000" pitchFamily="2" charset="2"/>
              <a:buChar char="n"/>
            </a:pPr>
            <a:r>
              <a:rPr lang="en-US" altLang="zh-CN" sz="2000" b="1" dirty="0" smtClean="0">
                <a:solidFill>
                  <a:schemeClr val="accent3">
                    <a:lumMod val="75000"/>
                  </a:schemeClr>
                </a:solidFill>
                <a:latin typeface="+mj-ea"/>
                <a:ea typeface="+mj-ea"/>
              </a:rPr>
              <a:t>5G+TSN</a:t>
            </a:r>
            <a:r>
              <a:rPr lang="zh-CN" altLang="en-US" sz="2000" b="1" dirty="0" smtClean="0">
                <a:solidFill>
                  <a:schemeClr val="accent3">
                    <a:lumMod val="75000"/>
                  </a:schemeClr>
                </a:solidFill>
                <a:latin typeface="+mj-ea"/>
                <a:ea typeface="+mj-ea"/>
              </a:rPr>
              <a:t>融合研究</a:t>
            </a:r>
            <a:endParaRPr lang="zh-CN" altLang="en-US" sz="2000" b="1" baseline="30000" dirty="0">
              <a:solidFill>
                <a:schemeClr val="accent3">
                  <a:lumMod val="75000"/>
                </a:schemeClr>
              </a:solidFill>
              <a:latin typeface="+mj-ea"/>
              <a:ea typeface="+mj-ea"/>
            </a:endParaRPr>
          </a:p>
        </p:txBody>
      </p:sp>
      <p:sp>
        <p:nvSpPr>
          <p:cNvPr id="75" name="矩形 74">
            <a:extLst>
              <a:ext uri="{FF2B5EF4-FFF2-40B4-BE49-F238E27FC236}">
                <a16:creationId xmlns:a16="http://schemas.microsoft.com/office/drawing/2014/main" id="{33399E0C-4DB6-468A-9D1C-DF90370FA3F1}"/>
              </a:ext>
            </a:extLst>
          </p:cNvPr>
          <p:cNvSpPr/>
          <p:nvPr/>
        </p:nvSpPr>
        <p:spPr>
          <a:xfrm>
            <a:off x="282588" y="3222153"/>
            <a:ext cx="5623655" cy="507831"/>
          </a:xfrm>
          <a:prstGeom prst="rect">
            <a:avLst/>
          </a:prstGeom>
        </p:spPr>
        <p:txBody>
          <a:bodyPr wrap="none">
            <a:spAutoFit/>
          </a:bodyPr>
          <a:lstStyle/>
          <a:p>
            <a:pPr marL="342900" indent="-342900" algn="ctr">
              <a:lnSpc>
                <a:spcPct val="150000"/>
              </a:lnSpc>
              <a:buFont typeface="Arial" panose="020B0604020202020204" pitchFamily="34" charset="0"/>
              <a:buChar char="•"/>
            </a:pPr>
            <a:r>
              <a:rPr lang="en-US" altLang="zh-CN" b="1" dirty="0" smtClean="0">
                <a:latin typeface="+mj-ea"/>
                <a:ea typeface="+mj-ea"/>
              </a:rPr>
              <a:t>5G</a:t>
            </a:r>
            <a:r>
              <a:rPr lang="zh-CN" altLang="en-US" b="1" dirty="0" smtClean="0">
                <a:latin typeface="+mj-ea"/>
                <a:ea typeface="+mj-ea"/>
              </a:rPr>
              <a:t>网桥 </a:t>
            </a:r>
            <a:r>
              <a:rPr lang="en-US" altLang="zh-CN" b="1" baseline="30000" dirty="0" smtClean="0">
                <a:latin typeface="+mj-ea"/>
                <a:ea typeface="+mj-ea"/>
              </a:rPr>
              <a:t>[3]</a:t>
            </a:r>
            <a:r>
              <a:rPr lang="zh-CN" altLang="en-US" b="1" dirty="0" smtClean="0">
                <a:latin typeface="+mj-ea"/>
                <a:ea typeface="+mj-ea"/>
              </a:rPr>
              <a:t>：将</a:t>
            </a:r>
            <a:r>
              <a:rPr lang="en-US" altLang="zh-CN" b="1" dirty="0" smtClean="0">
                <a:latin typeface="+mj-ea"/>
                <a:ea typeface="+mj-ea"/>
              </a:rPr>
              <a:t>5G</a:t>
            </a:r>
            <a:r>
              <a:rPr lang="zh-CN" altLang="en-US" b="1" dirty="0" smtClean="0">
                <a:latin typeface="+mj-ea"/>
                <a:ea typeface="+mj-ea"/>
              </a:rPr>
              <a:t>网络作为透明时钟接入</a:t>
            </a:r>
            <a:r>
              <a:rPr lang="en-US" altLang="zh-CN" b="1" dirty="0" smtClean="0">
                <a:latin typeface="+mj-ea"/>
                <a:ea typeface="+mj-ea"/>
              </a:rPr>
              <a:t>TSN</a:t>
            </a:r>
            <a:r>
              <a:rPr lang="zh-CN" altLang="en-US" b="1" dirty="0" smtClean="0">
                <a:latin typeface="+mj-ea"/>
                <a:ea typeface="+mj-ea"/>
              </a:rPr>
              <a:t>网络</a:t>
            </a:r>
            <a:endParaRPr lang="zh-CN" altLang="en-US" b="1" dirty="0">
              <a:latin typeface="+mj-ea"/>
              <a:ea typeface="+mj-ea"/>
            </a:endParaRPr>
          </a:p>
        </p:txBody>
      </p:sp>
      <p:grpSp>
        <p:nvGrpSpPr>
          <p:cNvPr id="5" name="组合 4">
            <a:extLst>
              <a:ext uri="{FF2B5EF4-FFF2-40B4-BE49-F238E27FC236}">
                <a16:creationId xmlns:a16="http://schemas.microsoft.com/office/drawing/2014/main" id="{2B4DBF67-67E8-4F61-A7BA-8E23F8A45D4C}"/>
              </a:ext>
            </a:extLst>
          </p:cNvPr>
          <p:cNvGrpSpPr/>
          <p:nvPr/>
        </p:nvGrpSpPr>
        <p:grpSpPr>
          <a:xfrm>
            <a:off x="406562" y="5901600"/>
            <a:ext cx="10270964" cy="615933"/>
            <a:chOff x="387870" y="4716699"/>
            <a:chExt cx="10554543" cy="811176"/>
          </a:xfrm>
        </p:grpSpPr>
        <p:sp>
          <p:nvSpPr>
            <p:cNvPr id="46" name="文本框 45">
              <a:extLst>
                <a:ext uri="{FF2B5EF4-FFF2-40B4-BE49-F238E27FC236}">
                  <a16:creationId xmlns:a16="http://schemas.microsoft.com/office/drawing/2014/main" id="{1383AC97-FAA4-4E0C-9B5C-87AFD50F27F1}"/>
                </a:ext>
              </a:extLst>
            </p:cNvPr>
            <p:cNvSpPr txBox="1"/>
            <p:nvPr/>
          </p:nvSpPr>
          <p:spPr>
            <a:xfrm>
              <a:off x="387870" y="4716699"/>
              <a:ext cx="9895726" cy="190504"/>
            </a:xfrm>
            <a:prstGeom prst="rect">
              <a:avLst/>
            </a:prstGeom>
            <a:noFill/>
          </p:spPr>
          <p:txBody>
            <a:bodyPr wrap="square" rtlCol="0" anchor="t">
              <a:spAutoFit/>
            </a:bodyPr>
            <a:lstStyle/>
            <a:p>
              <a:r>
                <a:rPr lang="en-US" altLang="zh-CN" sz="1200" dirty="0">
                  <a:latin typeface="Times New Roman" panose="02020603050405020304" pitchFamily="18" charset="0"/>
                  <a:cs typeface="Times New Roman" panose="02020603050405020304" pitchFamily="18" charset="0"/>
                </a:rPr>
                <a:t>[1] </a:t>
              </a:r>
              <a:r>
                <a:rPr lang="zh-CN" altLang="en-US" sz="1200" dirty="0">
                  <a:latin typeface="Times New Roman" panose="02020603050405020304" pitchFamily="18" charset="0"/>
                  <a:cs typeface="Times New Roman" panose="02020603050405020304" pitchFamily="18" charset="0"/>
                </a:rPr>
                <a:t>S. S. Craciunas, “Scheduling</a:t>
              </a:r>
              <a:r>
                <a:rPr lang="en-US" altLang="zh-CN" sz="1200" dirty="0">
                  <a:latin typeface="Times New Roman" panose="02020603050405020304" pitchFamily="18" charset="0"/>
                  <a:cs typeface="Times New Roman" panose="02020603050405020304" pitchFamily="18" charset="0"/>
                </a:rPr>
                <a:t> </a:t>
              </a:r>
              <a:r>
                <a:rPr lang="zh-CN" altLang="en-US" sz="1200" dirty="0">
                  <a:latin typeface="Times New Roman" panose="02020603050405020304" pitchFamily="18" charset="0"/>
                  <a:cs typeface="Times New Roman" panose="02020603050405020304" pitchFamily="18" charset="0"/>
                </a:rPr>
                <a:t>Real-Time Communication in IEEE 802.1Qbv Time Sensitive Networks,” </a:t>
              </a:r>
              <a:r>
                <a:rPr lang="en-US" altLang="zh-CN" sz="1200" b="1" dirty="0">
                  <a:latin typeface="Times New Roman" panose="02020603050405020304" pitchFamily="18" charset="0"/>
                  <a:cs typeface="Times New Roman" panose="02020603050405020304" pitchFamily="18" charset="0"/>
                </a:rPr>
                <a:t>RTNS</a:t>
              </a:r>
              <a:r>
                <a:rPr lang="zh-CN" altLang="en-US" sz="1200" dirty="0">
                  <a:latin typeface="Times New Roman" panose="02020603050405020304" pitchFamily="18" charset="0"/>
                  <a:cs typeface="Times New Roman" panose="02020603050405020304" pitchFamily="18" charset="0"/>
                </a:rPr>
                <a:t>, 2016.</a:t>
              </a:r>
            </a:p>
          </p:txBody>
        </p:sp>
        <p:sp>
          <p:nvSpPr>
            <p:cNvPr id="52" name="文本框 51">
              <a:extLst>
                <a:ext uri="{FF2B5EF4-FFF2-40B4-BE49-F238E27FC236}">
                  <a16:creationId xmlns:a16="http://schemas.microsoft.com/office/drawing/2014/main" id="{54CD8EB0-3190-4E0F-8350-94A3314A510C}"/>
                </a:ext>
              </a:extLst>
            </p:cNvPr>
            <p:cNvSpPr txBox="1"/>
            <p:nvPr/>
          </p:nvSpPr>
          <p:spPr>
            <a:xfrm>
              <a:off x="387870" y="4966513"/>
              <a:ext cx="9031893" cy="276999"/>
            </a:xfrm>
            <a:prstGeom prst="rect">
              <a:avLst/>
            </a:prstGeom>
            <a:noFill/>
          </p:spPr>
          <p:txBody>
            <a:bodyPr wrap="square">
              <a:spAutoFit/>
            </a:bodyPr>
            <a:lstStyle/>
            <a:p>
              <a:pPr eaLnBrk="0" hangingPunct="0"/>
              <a:r>
                <a:rPr lang="en-US" altLang="zh-CN" sz="12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[2] R. Serna Oliver, et al. “IEEE 802.1Qbv Gate Control List Synthesis Using Array Theory Encoding,” in </a:t>
              </a:r>
              <a:r>
                <a:rPr lang="en-US" altLang="zh-CN" sz="12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RTAS, 2018</a:t>
              </a:r>
              <a:r>
                <a:rPr lang="en-US" altLang="zh-CN" sz="12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 </a:t>
              </a:r>
              <a:endParaRPr lang="zh-CN" altLang="en-US" sz="16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8" name="文本框 67">
              <a:extLst>
                <a:ext uri="{FF2B5EF4-FFF2-40B4-BE49-F238E27FC236}">
                  <a16:creationId xmlns:a16="http://schemas.microsoft.com/office/drawing/2014/main" id="{DB67BDA9-F94A-4CA3-B499-4798C5014303}"/>
                </a:ext>
              </a:extLst>
            </p:cNvPr>
            <p:cNvSpPr txBox="1"/>
            <p:nvPr/>
          </p:nvSpPr>
          <p:spPr>
            <a:xfrm>
              <a:off x="387870" y="5250876"/>
              <a:ext cx="10554543" cy="276999"/>
            </a:xfrm>
            <a:prstGeom prst="rect">
              <a:avLst/>
            </a:prstGeom>
            <a:noFill/>
          </p:spPr>
          <p:txBody>
            <a:bodyPr wrap="square" rtlCol="0" anchor="t">
              <a:spAutoFit/>
            </a:bodyPr>
            <a:lstStyle/>
            <a:p>
              <a:r>
                <a:rPr lang="en-US" altLang="zh-CN" sz="1200" dirty="0">
                  <a:latin typeface="Times New Roman" panose="02020603050405020304" pitchFamily="18" charset="0"/>
                  <a:cs typeface="Times New Roman" panose="02020603050405020304" pitchFamily="18" charset="0"/>
                </a:rPr>
                <a:t>[3] </a:t>
              </a:r>
              <a:r>
                <a:rPr lang="zh-CN" altLang="en-US" sz="1200" dirty="0">
                  <a:latin typeface="Times New Roman" panose="02020603050405020304" pitchFamily="18" charset="0"/>
                  <a:cs typeface="Times New Roman" panose="02020603050405020304" pitchFamily="18" charset="0"/>
                </a:rPr>
                <a:t>N. G. Nayak, “Incremental Flow Scheduling and Routing in Time-Sensitive Software-Defined Networks,” </a:t>
              </a:r>
              <a:r>
                <a:rPr lang="zh-CN" altLang="en-US" sz="1200" b="1" dirty="0">
                  <a:latin typeface="Times New Roman" panose="02020603050405020304" pitchFamily="18" charset="0"/>
                  <a:cs typeface="Times New Roman" panose="02020603050405020304" pitchFamily="18" charset="0"/>
                </a:rPr>
                <a:t>T</a:t>
              </a:r>
              <a:r>
                <a:rPr lang="en-US" altLang="zh-CN" sz="1200" b="1" dirty="0">
                  <a:latin typeface="Times New Roman" panose="02020603050405020304" pitchFamily="18" charset="0"/>
                  <a:cs typeface="Times New Roman" panose="02020603050405020304" pitchFamily="18" charset="0"/>
                </a:rPr>
                <a:t>II</a:t>
              </a:r>
              <a:r>
                <a:rPr lang="zh-CN" altLang="en-US" sz="1200" b="1" dirty="0">
                  <a:latin typeface="Times New Roman" panose="02020603050405020304" pitchFamily="18" charset="0"/>
                  <a:cs typeface="Times New Roman" panose="02020603050405020304" pitchFamily="18" charset="0"/>
                </a:rPr>
                <a:t>,</a:t>
              </a:r>
              <a:r>
                <a:rPr lang="en-US" altLang="zh-CN" sz="1200" dirty="0">
                  <a:latin typeface="Times New Roman" panose="02020603050405020304" pitchFamily="18" charset="0"/>
                  <a:cs typeface="Times New Roman" panose="02020603050405020304" pitchFamily="18" charset="0"/>
                </a:rPr>
                <a:t> </a:t>
              </a:r>
              <a:r>
                <a:rPr lang="zh-CN" altLang="en-US" sz="1200" dirty="0">
                  <a:latin typeface="Times New Roman" panose="02020603050405020304" pitchFamily="18" charset="0"/>
                  <a:cs typeface="Times New Roman" panose="02020603050405020304" pitchFamily="18" charset="0"/>
                </a:rPr>
                <a:t>2018.</a:t>
              </a:r>
            </a:p>
          </p:txBody>
        </p:sp>
      </p:gr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0345" y="4491775"/>
            <a:ext cx="3600720" cy="1256855"/>
          </a:xfrm>
          <a:prstGeom prst="rect">
            <a:avLst/>
          </a:prstGeom>
        </p:spPr>
      </p:pic>
      <p:pic>
        <p:nvPicPr>
          <p:cNvPr id="9" name="图片 8"/>
          <p:cNvPicPr>
            <a:picLocks noChangeAspect="1"/>
          </p:cNvPicPr>
          <p:nvPr/>
        </p:nvPicPr>
        <p:blipFill>
          <a:blip r:embed="rId4"/>
          <a:stretch>
            <a:fillRect/>
          </a:stretch>
        </p:blipFill>
        <p:spPr>
          <a:xfrm>
            <a:off x="5542044" y="4329946"/>
            <a:ext cx="4807275" cy="1441175"/>
          </a:xfrm>
          <a:prstGeom prst="rect">
            <a:avLst/>
          </a:prstGeom>
        </p:spPr>
      </p:pic>
    </p:spTree>
    <p:extLst>
      <p:ext uri="{BB962C8B-B14F-4D97-AF65-F5344CB8AC3E}">
        <p14:creationId xmlns:p14="http://schemas.microsoft.com/office/powerpoint/2010/main" val="677064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1000"/>
                                        <p:tgtEl>
                                          <p:spTgt spid="44"/>
                                        </p:tgtEl>
                                      </p:cBhvr>
                                    </p:animEffect>
                                    <p:anim calcmode="lin" valueType="num">
                                      <p:cBhvr>
                                        <p:cTn id="8" dur="1000" fill="hold"/>
                                        <p:tgtEl>
                                          <p:spTgt spid="44"/>
                                        </p:tgtEl>
                                        <p:attrNameLst>
                                          <p:attrName>ppt_x</p:attrName>
                                        </p:attrNameLst>
                                      </p:cBhvr>
                                      <p:tavLst>
                                        <p:tav tm="0">
                                          <p:val>
                                            <p:strVal val="#ppt_x"/>
                                          </p:val>
                                        </p:tav>
                                        <p:tav tm="100000">
                                          <p:val>
                                            <p:strVal val="#ppt_x"/>
                                          </p:val>
                                        </p:tav>
                                      </p:tavLst>
                                    </p:anim>
                                    <p:anim calcmode="lin" valueType="num">
                                      <p:cBhvr>
                                        <p:cTn id="9" dur="1000" fill="hold"/>
                                        <p:tgtEl>
                                          <p:spTgt spid="4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a:extLst>
              <a:ext uri="{FF2B5EF4-FFF2-40B4-BE49-F238E27FC236}">
                <a16:creationId xmlns:a16="http://schemas.microsoft.com/office/drawing/2014/main" id="{3D98B110-8ED4-48C3-92F1-ABC2E7CE7709}"/>
              </a:ext>
            </a:extLst>
          </p:cNvPr>
          <p:cNvSpPr>
            <a:spLocks noGrp="1"/>
          </p:cNvSpPr>
          <p:nvPr>
            <p:ph type="body" sz="quarter" idx="14"/>
          </p:nvPr>
        </p:nvSpPr>
        <p:spPr/>
        <p:txBody>
          <a:bodyPr/>
          <a:lstStyle/>
          <a:p>
            <a:r>
              <a:rPr lang="zh-CN" altLang="en-US" dirty="0"/>
              <a:t>研究现状</a:t>
            </a:r>
            <a:endParaRPr lang="zh-CN" altLang="en-US" sz="3200" b="1" dirty="0"/>
          </a:p>
        </p:txBody>
      </p:sp>
      <p:sp>
        <p:nvSpPr>
          <p:cNvPr id="28" name="矩形: 圆角 27">
            <a:extLst>
              <a:ext uri="{FF2B5EF4-FFF2-40B4-BE49-F238E27FC236}">
                <a16:creationId xmlns:a16="http://schemas.microsoft.com/office/drawing/2014/main" id="{CBC0EC87-A911-449A-92F0-6BCC62D4C7CC}"/>
              </a:ext>
            </a:extLst>
          </p:cNvPr>
          <p:cNvSpPr/>
          <p:nvPr/>
        </p:nvSpPr>
        <p:spPr>
          <a:xfrm>
            <a:off x="10436772" y="43657"/>
            <a:ext cx="1608083" cy="59848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灯片编号占位符 1">
            <a:extLst>
              <a:ext uri="{FF2B5EF4-FFF2-40B4-BE49-F238E27FC236}">
                <a16:creationId xmlns:a16="http://schemas.microsoft.com/office/drawing/2014/main" id="{50C38ADD-A7BA-411B-BC7F-EEF730D0B14C}"/>
              </a:ext>
            </a:extLst>
          </p:cNvPr>
          <p:cNvSpPr>
            <a:spLocks noGrp="1"/>
          </p:cNvSpPr>
          <p:nvPr>
            <p:ph type="sldNum" sz="quarter" idx="10"/>
          </p:nvPr>
        </p:nvSpPr>
        <p:spPr/>
        <p:txBody>
          <a:bodyPr/>
          <a:lstStyle/>
          <a:p>
            <a:fld id="{6C53781C-E1F6-4315-A39D-61273F2E0596}" type="slidenum">
              <a:rPr lang="zh-CN" altLang="en-US" smtClean="0"/>
              <a:pPr/>
              <a:t>8</a:t>
            </a:fld>
            <a:endParaRPr lang="zh-CN" altLang="en-US" dirty="0"/>
          </a:p>
        </p:txBody>
      </p:sp>
      <p:sp>
        <p:nvSpPr>
          <p:cNvPr id="50" name="矩形 49">
            <a:extLst>
              <a:ext uri="{FF2B5EF4-FFF2-40B4-BE49-F238E27FC236}">
                <a16:creationId xmlns:a16="http://schemas.microsoft.com/office/drawing/2014/main" id="{D9DD4C19-CB12-4220-9D45-4448DF3D91F4}"/>
              </a:ext>
            </a:extLst>
          </p:cNvPr>
          <p:cNvSpPr/>
          <p:nvPr/>
        </p:nvSpPr>
        <p:spPr>
          <a:xfrm>
            <a:off x="228729" y="979162"/>
            <a:ext cx="2895344" cy="499624"/>
          </a:xfrm>
          <a:prstGeom prst="rect">
            <a:avLst/>
          </a:prstGeom>
        </p:spPr>
        <p:txBody>
          <a:bodyPr wrap="none">
            <a:spAutoFit/>
          </a:bodyPr>
          <a:lstStyle/>
          <a:p>
            <a:pPr marL="342900" indent="-342900" algn="ctr">
              <a:lnSpc>
                <a:spcPct val="150000"/>
              </a:lnSpc>
              <a:buFont typeface="Wingdings" panose="05000000000000000000" pitchFamily="2" charset="2"/>
              <a:buChar char="n"/>
            </a:pPr>
            <a:r>
              <a:rPr lang="en-US" altLang="zh-CN" sz="2000" b="1" dirty="0" smtClean="0">
                <a:solidFill>
                  <a:schemeClr val="accent3">
                    <a:lumMod val="75000"/>
                  </a:schemeClr>
                </a:solidFill>
                <a:latin typeface="+mj-ea"/>
                <a:ea typeface="+mj-ea"/>
              </a:rPr>
              <a:t>5G+TSN</a:t>
            </a:r>
            <a:r>
              <a:rPr lang="zh-CN" altLang="en-US" sz="2000" b="1" dirty="0" smtClean="0">
                <a:solidFill>
                  <a:schemeClr val="accent3">
                    <a:lumMod val="75000"/>
                  </a:schemeClr>
                </a:solidFill>
                <a:latin typeface="+mj-ea"/>
                <a:ea typeface="+mj-ea"/>
              </a:rPr>
              <a:t>融合研究：</a:t>
            </a:r>
            <a:endParaRPr lang="zh-CN" altLang="en-US" sz="2000" b="1" dirty="0">
              <a:solidFill>
                <a:schemeClr val="accent3">
                  <a:lumMod val="75000"/>
                </a:schemeClr>
              </a:solidFill>
              <a:latin typeface="+mj-ea"/>
              <a:ea typeface="+mj-ea"/>
            </a:endParaRPr>
          </a:p>
        </p:txBody>
      </p:sp>
      <p:sp>
        <p:nvSpPr>
          <p:cNvPr id="51" name="矩形 50">
            <a:extLst>
              <a:ext uri="{FF2B5EF4-FFF2-40B4-BE49-F238E27FC236}">
                <a16:creationId xmlns:a16="http://schemas.microsoft.com/office/drawing/2014/main" id="{7A489DCF-673E-4064-8BE7-809C0C058CFF}"/>
              </a:ext>
            </a:extLst>
          </p:cNvPr>
          <p:cNvSpPr/>
          <p:nvPr/>
        </p:nvSpPr>
        <p:spPr>
          <a:xfrm>
            <a:off x="162759" y="2675034"/>
            <a:ext cx="11210090"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zh-CN" altLang="en-US" b="1" dirty="0" smtClean="0">
                <a:latin typeface="+mj-ea"/>
                <a:ea typeface="+mj-ea"/>
              </a:rPr>
              <a:t>文章</a:t>
            </a:r>
            <a:r>
              <a:rPr lang="en-US" altLang="zh-CN" b="1" dirty="0" smtClean="0">
                <a:latin typeface="+mj-ea"/>
                <a:ea typeface="+mj-ea"/>
              </a:rPr>
              <a:t>[5]</a:t>
            </a:r>
            <a:r>
              <a:rPr lang="zh-CN" altLang="en-US" b="1" dirty="0">
                <a:latin typeface="+mj-ea"/>
                <a:ea typeface="+mj-ea"/>
              </a:rPr>
              <a:t>提出了一种基于数据包中继的跨域时钟同步方法。该方法将</a:t>
            </a:r>
            <a:r>
              <a:rPr lang="en-US" altLang="zh-CN" b="1" dirty="0">
                <a:latin typeface="+mj-ea"/>
                <a:ea typeface="+mj-ea"/>
              </a:rPr>
              <a:t>5G</a:t>
            </a:r>
            <a:r>
              <a:rPr lang="zh-CN" altLang="en-US" b="1" dirty="0">
                <a:latin typeface="+mj-ea"/>
                <a:ea typeface="+mj-ea"/>
              </a:rPr>
              <a:t>网络视为逻辑</a:t>
            </a:r>
            <a:r>
              <a:rPr lang="en-US" altLang="zh-CN" b="1" dirty="0">
                <a:latin typeface="+mj-ea"/>
                <a:ea typeface="+mj-ea"/>
              </a:rPr>
              <a:t>TSN</a:t>
            </a:r>
            <a:r>
              <a:rPr lang="zh-CN" altLang="en-US" b="1" dirty="0">
                <a:latin typeface="+mj-ea"/>
                <a:ea typeface="+mj-ea"/>
              </a:rPr>
              <a:t>网桥</a:t>
            </a:r>
            <a:r>
              <a:rPr lang="zh-CN" altLang="en-US" b="1" dirty="0" smtClean="0">
                <a:latin typeface="+mj-ea"/>
                <a:ea typeface="+mj-ea"/>
              </a:rPr>
              <a:t>，引入</a:t>
            </a:r>
            <a:r>
              <a:rPr lang="zh-CN" altLang="en-US" b="1" dirty="0">
                <a:latin typeface="+mj-ea"/>
                <a:ea typeface="+mj-ea"/>
              </a:rPr>
              <a:t>了时钟域补偿技术来估计</a:t>
            </a:r>
            <a:r>
              <a:rPr lang="en-US" altLang="zh-CN" b="1" dirty="0">
                <a:latin typeface="+mj-ea"/>
                <a:ea typeface="+mj-ea"/>
              </a:rPr>
              <a:t>5G</a:t>
            </a:r>
            <a:r>
              <a:rPr lang="zh-CN" altLang="en-US" b="1" dirty="0">
                <a:latin typeface="+mj-ea"/>
                <a:ea typeface="+mj-ea"/>
              </a:rPr>
              <a:t>定时消息的驻留</a:t>
            </a:r>
            <a:r>
              <a:rPr lang="zh-CN" altLang="en-US" b="1" dirty="0" smtClean="0">
                <a:latin typeface="+mj-ea"/>
                <a:ea typeface="+mj-ea"/>
              </a:rPr>
              <a:t>时间。</a:t>
            </a:r>
            <a:endParaRPr lang="en-US" altLang="zh-CN" b="1" dirty="0" smtClean="0">
              <a:latin typeface="+mj-ea"/>
              <a:ea typeface="+mj-ea"/>
            </a:endParaRPr>
          </a:p>
        </p:txBody>
      </p:sp>
      <p:sp>
        <p:nvSpPr>
          <p:cNvPr id="62" name="矩形 61">
            <a:extLst>
              <a:ext uri="{FF2B5EF4-FFF2-40B4-BE49-F238E27FC236}">
                <a16:creationId xmlns:a16="http://schemas.microsoft.com/office/drawing/2014/main" id="{F584330C-7FAC-49FE-87ED-CA41B90DB0D3}"/>
              </a:ext>
            </a:extLst>
          </p:cNvPr>
          <p:cNvSpPr/>
          <p:nvPr/>
        </p:nvSpPr>
        <p:spPr>
          <a:xfrm>
            <a:off x="217768" y="1563399"/>
            <a:ext cx="11155081"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zh-CN" altLang="en-US" b="1" dirty="0" smtClean="0">
                <a:latin typeface="+mj-ea"/>
                <a:ea typeface="+mj-ea"/>
              </a:rPr>
              <a:t>文章</a:t>
            </a:r>
            <a:r>
              <a:rPr lang="zh-CN" altLang="en-US" b="1" dirty="0" smtClean="0">
                <a:latin typeface="+mj-ea"/>
                <a:ea typeface="+mj-ea"/>
              </a:rPr>
              <a:t>对</a:t>
            </a:r>
            <a:r>
              <a:rPr lang="en-US" altLang="zh-CN" b="1" dirty="0" smtClean="0">
                <a:latin typeface="+mj-ea"/>
                <a:ea typeface="+mj-ea"/>
              </a:rPr>
              <a:t>[4]5G-TSN</a:t>
            </a:r>
            <a:r>
              <a:rPr lang="zh-CN" altLang="en-US" b="1" dirty="0">
                <a:latin typeface="+mj-ea"/>
                <a:ea typeface="+mj-ea"/>
              </a:rPr>
              <a:t>网络</a:t>
            </a:r>
            <a:r>
              <a:rPr lang="zh-CN" altLang="en-US" b="1" dirty="0" smtClean="0">
                <a:latin typeface="+mj-ea"/>
                <a:ea typeface="+mj-ea"/>
              </a:rPr>
              <a:t>环境进行</a:t>
            </a:r>
            <a:r>
              <a:rPr lang="zh-CN" altLang="en-US" b="1" dirty="0">
                <a:latin typeface="+mj-ea"/>
                <a:ea typeface="+mj-ea"/>
              </a:rPr>
              <a:t>了端到端（</a:t>
            </a:r>
            <a:r>
              <a:rPr lang="en-US" altLang="zh-CN" b="1" dirty="0">
                <a:latin typeface="+mj-ea"/>
                <a:ea typeface="+mj-ea"/>
              </a:rPr>
              <a:t>E2E</a:t>
            </a:r>
            <a:r>
              <a:rPr lang="zh-CN" altLang="en-US" b="1" dirty="0">
                <a:latin typeface="+mj-ea"/>
                <a:ea typeface="+mj-ea"/>
              </a:rPr>
              <a:t>）</a:t>
            </a:r>
            <a:r>
              <a:rPr lang="zh-CN" altLang="en-US" b="1" dirty="0" smtClean="0">
                <a:latin typeface="+mj-ea"/>
                <a:ea typeface="+mj-ea"/>
              </a:rPr>
              <a:t>分析，评估了基于两种同传播</a:t>
            </a:r>
            <a:r>
              <a:rPr lang="zh-CN" altLang="en-US" b="1" dirty="0">
                <a:latin typeface="+mj-ea"/>
                <a:ea typeface="+mj-ea"/>
              </a:rPr>
              <a:t>延迟</a:t>
            </a:r>
            <a:r>
              <a:rPr lang="zh-CN" altLang="en-US" b="1" dirty="0" smtClean="0">
                <a:latin typeface="+mj-ea"/>
                <a:ea typeface="+mj-ea"/>
              </a:rPr>
              <a:t>估计方法</a:t>
            </a:r>
            <a:r>
              <a:rPr lang="zh-CN" altLang="en-US" b="1" dirty="0">
                <a:latin typeface="+mj-ea"/>
                <a:ea typeface="+mj-ea"/>
              </a:rPr>
              <a:t>引入的传播延迟</a:t>
            </a:r>
            <a:r>
              <a:rPr lang="zh-CN" altLang="en-US" b="1" dirty="0" smtClean="0">
                <a:latin typeface="+mj-ea"/>
                <a:ea typeface="+mj-ea"/>
              </a:rPr>
              <a:t>误差。解释了现有同步方案的不完整性。</a:t>
            </a:r>
            <a:endParaRPr lang="en-US" altLang="zh-CN" b="1" dirty="0" smtClean="0">
              <a:latin typeface="+mj-ea"/>
              <a:ea typeface="+mj-ea"/>
            </a:endParaRPr>
          </a:p>
        </p:txBody>
      </p:sp>
      <p:grpSp>
        <p:nvGrpSpPr>
          <p:cNvPr id="5" name="组合 4">
            <a:extLst>
              <a:ext uri="{FF2B5EF4-FFF2-40B4-BE49-F238E27FC236}">
                <a16:creationId xmlns:a16="http://schemas.microsoft.com/office/drawing/2014/main" id="{2B4DBF67-67E8-4F61-A7BA-8E23F8A45D4C}"/>
              </a:ext>
            </a:extLst>
          </p:cNvPr>
          <p:cNvGrpSpPr/>
          <p:nvPr/>
        </p:nvGrpSpPr>
        <p:grpSpPr>
          <a:xfrm>
            <a:off x="416086" y="5246488"/>
            <a:ext cx="10270965" cy="1478041"/>
            <a:chOff x="387869" y="3912321"/>
            <a:chExt cx="10554544" cy="1946562"/>
          </a:xfrm>
        </p:grpSpPr>
        <p:sp>
          <p:nvSpPr>
            <p:cNvPr id="46" name="文本框 45">
              <a:extLst>
                <a:ext uri="{FF2B5EF4-FFF2-40B4-BE49-F238E27FC236}">
                  <a16:creationId xmlns:a16="http://schemas.microsoft.com/office/drawing/2014/main" id="{1383AC97-FAA4-4E0C-9B5C-87AFD50F27F1}"/>
                </a:ext>
              </a:extLst>
            </p:cNvPr>
            <p:cNvSpPr txBox="1"/>
            <p:nvPr/>
          </p:nvSpPr>
          <p:spPr>
            <a:xfrm>
              <a:off x="387870" y="3912321"/>
              <a:ext cx="9895726" cy="608007"/>
            </a:xfrm>
            <a:prstGeom prst="rect">
              <a:avLst/>
            </a:prstGeom>
            <a:noFill/>
          </p:spPr>
          <p:txBody>
            <a:bodyPr wrap="square" rtlCol="0" anchor="t">
              <a:spAutoFit/>
            </a:bodyPr>
            <a:lstStyle/>
            <a:p>
              <a:r>
                <a:rPr lang="en-US" altLang="zh-CN" sz="1200" dirty="0" smtClean="0">
                  <a:latin typeface="Times New Roman" panose="02020603050405020304" pitchFamily="18" charset="0"/>
                  <a:cs typeface="Times New Roman" panose="02020603050405020304" pitchFamily="18" charset="0"/>
                </a:rPr>
                <a:t>[4] </a:t>
              </a:r>
              <a:r>
                <a:rPr lang="en-US" altLang="zh-CN" sz="1200" dirty="0">
                  <a:latin typeface="Times New Roman" panose="02020603050405020304" pitchFamily="18" charset="0"/>
                  <a:cs typeface="Times New Roman" panose="02020603050405020304" pitchFamily="18" charset="0"/>
                </a:rPr>
                <a:t>D. Patel, J. </a:t>
              </a:r>
              <a:r>
                <a:rPr lang="en-US" altLang="zh-CN" sz="1200" dirty="0" err="1">
                  <a:latin typeface="Times New Roman" panose="02020603050405020304" pitchFamily="18" charset="0"/>
                  <a:cs typeface="Times New Roman" panose="02020603050405020304" pitchFamily="18" charset="0"/>
                </a:rPr>
                <a:t>Diachina</a:t>
              </a:r>
              <a:r>
                <a:rPr lang="en-US" altLang="zh-CN" sz="1200" dirty="0">
                  <a:latin typeface="Times New Roman" panose="02020603050405020304" pitchFamily="18" charset="0"/>
                  <a:cs typeface="Times New Roman" panose="02020603050405020304" pitchFamily="18" charset="0"/>
                </a:rPr>
                <a:t>, S. </a:t>
              </a:r>
              <a:r>
                <a:rPr lang="en-US" altLang="zh-CN" sz="1200" dirty="0" err="1">
                  <a:latin typeface="Times New Roman" panose="02020603050405020304" pitchFamily="18" charset="0"/>
                  <a:cs typeface="Times New Roman" panose="02020603050405020304" pitchFamily="18" charset="0"/>
                </a:rPr>
                <a:t>Ruffini</a:t>
              </a:r>
              <a:r>
                <a:rPr lang="en-US" altLang="zh-CN" sz="1200" dirty="0">
                  <a:latin typeface="Times New Roman" panose="02020603050405020304" pitchFamily="18" charset="0"/>
                  <a:cs typeface="Times New Roman" panose="02020603050405020304" pitchFamily="18" charset="0"/>
                </a:rPr>
                <a:t>, M. De Andrade, J. Sachs and D. P. </a:t>
              </a:r>
              <a:r>
                <a:rPr lang="en-US" altLang="zh-CN" sz="1200" dirty="0" err="1">
                  <a:latin typeface="Times New Roman" panose="02020603050405020304" pitchFamily="18" charset="0"/>
                  <a:cs typeface="Times New Roman" panose="02020603050405020304" pitchFamily="18" charset="0"/>
                </a:rPr>
                <a:t>Venmani</a:t>
              </a:r>
              <a:r>
                <a:rPr lang="en-US" altLang="zh-CN" sz="1200" dirty="0">
                  <a:latin typeface="Times New Roman" panose="02020603050405020304" pitchFamily="18" charset="0"/>
                  <a:cs typeface="Times New Roman" panose="02020603050405020304" pitchFamily="18" charset="0"/>
                </a:rPr>
                <a:t>, "Time error analysis of 5G time synchronization solutions for time aware industrial networks," </a:t>
              </a:r>
              <a:r>
                <a:rPr lang="en-US" altLang="zh-CN" sz="1200" dirty="0" smtClean="0">
                  <a:latin typeface="Times New Roman" panose="02020603050405020304" pitchFamily="18" charset="0"/>
                  <a:cs typeface="Times New Roman" panose="02020603050405020304" pitchFamily="18" charset="0"/>
                </a:rPr>
                <a:t>(</a:t>
              </a:r>
              <a:r>
                <a:rPr lang="en-US" altLang="zh-CN" sz="1200" dirty="0">
                  <a:latin typeface="Times New Roman" panose="02020603050405020304" pitchFamily="18" charset="0"/>
                  <a:cs typeface="Times New Roman" panose="02020603050405020304" pitchFamily="18" charset="0"/>
                </a:rPr>
                <a:t>ISPCS), </a:t>
              </a:r>
              <a:r>
                <a:rPr lang="en-US" altLang="zh-CN" sz="1200" dirty="0" smtClean="0">
                  <a:latin typeface="Times New Roman" panose="02020603050405020304" pitchFamily="18" charset="0"/>
                  <a:cs typeface="Times New Roman" panose="02020603050405020304" pitchFamily="18" charset="0"/>
                </a:rPr>
                <a:t>2021</a:t>
              </a:r>
              <a:endParaRPr lang="zh-CN" altLang="en-US" sz="1200" dirty="0">
                <a:latin typeface="Times New Roman" panose="02020603050405020304" pitchFamily="18" charset="0"/>
                <a:cs typeface="Times New Roman" panose="02020603050405020304" pitchFamily="18" charset="0"/>
              </a:endParaRPr>
            </a:p>
          </p:txBody>
        </p:sp>
        <p:sp>
          <p:nvSpPr>
            <p:cNvPr id="52" name="文本框 51">
              <a:extLst>
                <a:ext uri="{FF2B5EF4-FFF2-40B4-BE49-F238E27FC236}">
                  <a16:creationId xmlns:a16="http://schemas.microsoft.com/office/drawing/2014/main" id="{54CD8EB0-3190-4E0F-8350-94A3314A510C}"/>
                </a:ext>
              </a:extLst>
            </p:cNvPr>
            <p:cNvSpPr txBox="1"/>
            <p:nvPr/>
          </p:nvSpPr>
          <p:spPr>
            <a:xfrm>
              <a:off x="387869" y="4581598"/>
              <a:ext cx="9031892" cy="608007"/>
            </a:xfrm>
            <a:prstGeom prst="rect">
              <a:avLst/>
            </a:prstGeom>
            <a:noFill/>
          </p:spPr>
          <p:txBody>
            <a:bodyPr wrap="square">
              <a:spAutoFit/>
            </a:bodyPr>
            <a:lstStyle/>
            <a:p>
              <a:pPr eaLnBrk="0" hangingPunct="0"/>
              <a:r>
                <a:rPr lang="en-US" altLang="zh-CN" sz="1200" dirty="0" smtClean="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[5] </a:t>
              </a:r>
              <a:r>
                <a:rPr lang="en-US" altLang="zh-CN" sz="1200" dirty="0">
                  <a:latin typeface="Times New Roman" panose="02020603050405020304" pitchFamily="18" charset="0"/>
                  <a:cs typeface="Times New Roman" panose="02020603050405020304" pitchFamily="18" charset="0"/>
                </a:rPr>
                <a:t>Z. </a:t>
              </a:r>
              <a:r>
                <a:rPr lang="en-US" altLang="zh-CN" sz="1200" dirty="0">
                  <a:latin typeface="Times New Roman" panose="02020603050405020304" pitchFamily="18" charset="0"/>
                  <a:cs typeface="Times New Roman" panose="02020603050405020304" pitchFamily="18" charset="0"/>
                </a:rPr>
                <a:t>Chai, W. Liu, M. Li and J. Lei, "Cross Domain Clock Synchronization Based on Data Packet Relay in 5G-TSN Integrated Network," 2021 IEEE 4th International Conference on Electronics and Communication Engineering (ICECE), 2021</a:t>
              </a:r>
              <a:endParaRPr lang="zh-CN" altLang="en-US" sz="1200" dirty="0">
                <a:latin typeface="Times New Roman" panose="02020603050405020304" pitchFamily="18" charset="0"/>
                <a:cs typeface="Times New Roman" panose="02020603050405020304" pitchFamily="18" charset="0"/>
              </a:endParaRPr>
            </a:p>
          </p:txBody>
        </p:sp>
        <p:sp>
          <p:nvSpPr>
            <p:cNvPr id="68" name="文本框 67">
              <a:extLst>
                <a:ext uri="{FF2B5EF4-FFF2-40B4-BE49-F238E27FC236}">
                  <a16:creationId xmlns:a16="http://schemas.microsoft.com/office/drawing/2014/main" id="{DB67BDA9-F94A-4CA3-B499-4798C5014303}"/>
                </a:ext>
              </a:extLst>
            </p:cNvPr>
            <p:cNvSpPr txBox="1"/>
            <p:nvPr/>
          </p:nvSpPr>
          <p:spPr>
            <a:xfrm>
              <a:off x="387870" y="5250876"/>
              <a:ext cx="10554543" cy="608007"/>
            </a:xfrm>
            <a:prstGeom prst="rect">
              <a:avLst/>
            </a:prstGeom>
            <a:noFill/>
          </p:spPr>
          <p:txBody>
            <a:bodyPr wrap="square" rtlCol="0" anchor="t">
              <a:spAutoFit/>
            </a:bodyPr>
            <a:lstStyle/>
            <a:p>
              <a:r>
                <a:rPr lang="en-US" altLang="zh-CN" sz="1200" dirty="0">
                  <a:latin typeface="Times New Roman" panose="02020603050405020304" pitchFamily="18" charset="0"/>
                  <a:cs typeface="Times New Roman" panose="02020603050405020304" pitchFamily="18" charset="0"/>
                </a:rPr>
                <a:t>[3] </a:t>
              </a:r>
              <a:r>
                <a:rPr lang="en-US" altLang="zh-CN" sz="1200" dirty="0" smtClean="0">
                  <a:latin typeface="Times New Roman" panose="02020603050405020304" pitchFamily="18" charset="0"/>
                  <a:cs typeface="Times New Roman" panose="02020603050405020304" pitchFamily="18" charset="0"/>
                </a:rPr>
                <a:t>H</a:t>
              </a:r>
              <a:r>
                <a:rPr lang="en-US" altLang="zh-CN" sz="1200" dirty="0">
                  <a:latin typeface="Times New Roman" panose="02020603050405020304" pitchFamily="18" charset="0"/>
                  <a:cs typeface="Times New Roman" panose="02020603050405020304" pitchFamily="18" charset="0"/>
                </a:rPr>
                <a:t>. Shi, A. </a:t>
              </a:r>
              <a:r>
                <a:rPr lang="en-US" altLang="zh-CN" sz="1200" dirty="0" err="1">
                  <a:latin typeface="Times New Roman" panose="02020603050405020304" pitchFamily="18" charset="0"/>
                  <a:cs typeface="Times New Roman" panose="02020603050405020304" pitchFamily="18" charset="0"/>
                </a:rPr>
                <a:t>Aijaz</a:t>
              </a:r>
              <a:r>
                <a:rPr lang="en-US" altLang="zh-CN" sz="1200" dirty="0">
                  <a:latin typeface="Times New Roman" panose="02020603050405020304" pitchFamily="18" charset="0"/>
                  <a:cs typeface="Times New Roman" panose="02020603050405020304" pitchFamily="18" charset="0"/>
                </a:rPr>
                <a:t> and N. Jiang, "Evaluating the Performance of Over-the-Air Time Synchronization for 5G and TSN Integration," 2021 IEEE International Black Sea Conference on Communications and Networking (</a:t>
              </a:r>
              <a:r>
                <a:rPr lang="en-US" altLang="zh-CN" sz="1200" dirty="0" err="1">
                  <a:latin typeface="Times New Roman" panose="02020603050405020304" pitchFamily="18" charset="0"/>
                  <a:cs typeface="Times New Roman" panose="02020603050405020304" pitchFamily="18" charset="0"/>
                </a:rPr>
                <a:t>BlackSeaCom</a:t>
              </a:r>
              <a:r>
                <a:rPr lang="en-US" altLang="zh-CN" sz="1200" dirty="0">
                  <a:latin typeface="Times New Roman" panose="02020603050405020304" pitchFamily="18" charset="0"/>
                  <a:cs typeface="Times New Roman" panose="02020603050405020304" pitchFamily="18" charset="0"/>
                </a:rPr>
                <a:t>), </a:t>
              </a:r>
              <a:r>
                <a:rPr lang="en-US" altLang="zh-CN" sz="1200" dirty="0" smtClean="0">
                  <a:latin typeface="Times New Roman" panose="02020603050405020304" pitchFamily="18" charset="0"/>
                  <a:cs typeface="Times New Roman" panose="02020603050405020304" pitchFamily="18" charset="0"/>
                </a:rPr>
                <a:t>2021</a:t>
              </a:r>
              <a:endParaRPr lang="zh-CN" altLang="en-US" sz="1200" dirty="0">
                <a:latin typeface="Times New Roman" panose="02020603050405020304" pitchFamily="18" charset="0"/>
                <a:cs typeface="Times New Roman" panose="02020603050405020304" pitchFamily="18" charset="0"/>
              </a:endParaRPr>
            </a:p>
          </p:txBody>
        </p:sp>
      </p:grpSp>
      <p:sp>
        <p:nvSpPr>
          <p:cNvPr id="21" name="矩形 20">
            <a:extLst>
              <a:ext uri="{FF2B5EF4-FFF2-40B4-BE49-F238E27FC236}">
                <a16:creationId xmlns:a16="http://schemas.microsoft.com/office/drawing/2014/main" id="{7A489DCF-673E-4064-8BE7-809C0C058CFF}"/>
              </a:ext>
            </a:extLst>
          </p:cNvPr>
          <p:cNvSpPr/>
          <p:nvPr/>
        </p:nvSpPr>
        <p:spPr>
          <a:xfrm>
            <a:off x="228729" y="3933858"/>
            <a:ext cx="11210090"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zh-CN" altLang="en-US" b="1" dirty="0" smtClean="0">
                <a:latin typeface="+mj-ea"/>
                <a:ea typeface="+mj-ea"/>
              </a:rPr>
              <a:t>文章</a:t>
            </a:r>
            <a:r>
              <a:rPr lang="en-US" altLang="zh-CN" b="1" dirty="0" smtClean="0">
                <a:latin typeface="+mj-ea"/>
                <a:ea typeface="+mj-ea"/>
              </a:rPr>
              <a:t>[6]</a:t>
            </a:r>
            <a:r>
              <a:rPr lang="zh-CN" altLang="en-US" b="1" dirty="0">
                <a:latin typeface="+mj-ea"/>
                <a:ea typeface="+mj-ea"/>
              </a:rPr>
              <a:t>验证</a:t>
            </a:r>
            <a:r>
              <a:rPr lang="zh-CN" altLang="en-US" b="1" dirty="0" smtClean="0">
                <a:latin typeface="+mj-ea"/>
                <a:ea typeface="+mj-ea"/>
              </a:rPr>
              <a:t>了</a:t>
            </a:r>
            <a:r>
              <a:rPr lang="zh-CN" altLang="en-US" b="1" dirty="0" smtClean="0">
                <a:latin typeface="+mj-ea"/>
                <a:ea typeface="+mj-ea"/>
              </a:rPr>
              <a:t>边界</a:t>
            </a:r>
            <a:r>
              <a:rPr lang="zh-CN" altLang="en-US" b="1" dirty="0">
                <a:latin typeface="+mj-ea"/>
                <a:ea typeface="+mj-ea"/>
              </a:rPr>
              <a:t>时钟方法进行时间同步的准确性</a:t>
            </a:r>
            <a:r>
              <a:rPr lang="zh-CN" altLang="en-US" b="1" dirty="0" smtClean="0">
                <a:latin typeface="+mj-ea"/>
                <a:ea typeface="+mj-ea"/>
              </a:rPr>
              <a:t>。研究</a:t>
            </a:r>
            <a:r>
              <a:rPr lang="zh-CN" altLang="en-US" b="1" dirty="0">
                <a:latin typeface="+mj-ea"/>
                <a:ea typeface="+mj-ea"/>
              </a:rPr>
              <a:t>了无线时间同步的频率和可</a:t>
            </a:r>
            <a:r>
              <a:rPr lang="zh-CN" altLang="en-US" b="1" dirty="0" smtClean="0">
                <a:latin typeface="+mj-ea"/>
                <a:ea typeface="+mj-ea"/>
              </a:rPr>
              <a:t>伸缩性，其性能</a:t>
            </a:r>
            <a:r>
              <a:rPr lang="zh-CN" altLang="en-US" b="1" dirty="0">
                <a:latin typeface="+mj-ea"/>
                <a:ea typeface="+mj-ea"/>
              </a:rPr>
              <a:t>评估揭示了可以实现</a:t>
            </a:r>
            <a:r>
              <a:rPr lang="en-US" altLang="zh-CN" b="1" dirty="0">
                <a:latin typeface="+mj-ea"/>
                <a:ea typeface="+mj-ea"/>
              </a:rPr>
              <a:t>1μs</a:t>
            </a:r>
            <a:r>
              <a:rPr lang="zh-CN" altLang="en-US" b="1" dirty="0">
                <a:latin typeface="+mj-ea"/>
                <a:ea typeface="+mj-ea"/>
              </a:rPr>
              <a:t>或以下</a:t>
            </a:r>
            <a:r>
              <a:rPr lang="en-US" altLang="zh-CN" b="1" dirty="0">
                <a:latin typeface="+mj-ea"/>
                <a:ea typeface="+mj-ea"/>
              </a:rPr>
              <a:t>TSN</a:t>
            </a:r>
            <a:r>
              <a:rPr lang="zh-CN" altLang="en-US" b="1" dirty="0">
                <a:latin typeface="+mj-ea"/>
                <a:ea typeface="+mj-ea"/>
              </a:rPr>
              <a:t>时间同步要求的条件</a:t>
            </a:r>
            <a:r>
              <a:rPr lang="zh-CN" altLang="en-US" dirty="0"/>
              <a:t>。</a:t>
            </a:r>
            <a:endParaRPr lang="en-US" altLang="zh-CN" b="1" dirty="0" smtClean="0">
              <a:latin typeface="+mj-ea"/>
              <a:ea typeface="+mj-ea"/>
            </a:endParaRPr>
          </a:p>
        </p:txBody>
      </p:sp>
    </p:spTree>
    <p:extLst>
      <p:ext uri="{BB962C8B-B14F-4D97-AF65-F5344CB8AC3E}">
        <p14:creationId xmlns:p14="http://schemas.microsoft.com/office/powerpoint/2010/main" val="388430700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图片包含 建筑物&#10;&#10;自动生成的说明">
            <a:extLst>
              <a:ext uri="{FF2B5EF4-FFF2-40B4-BE49-F238E27FC236}">
                <a16:creationId xmlns:a16="http://schemas.microsoft.com/office/drawing/2014/main" id="{791C2C17-E96A-4B64-86BB-7999E08372D6}"/>
              </a:ext>
            </a:extLst>
          </p:cNvPr>
          <p:cNvPicPr>
            <a:picLocks noChangeAspect="1"/>
          </p:cNvPicPr>
          <p:nvPr/>
        </p:nvPicPr>
        <p:blipFill>
          <a:blip r:embed="rId2">
            <a:duotone>
              <a:prstClr val="black"/>
              <a:schemeClr val="accent1">
                <a:tint val="45000"/>
                <a:satMod val="400000"/>
              </a:schemeClr>
            </a:duotone>
            <a:alphaModFix amt="5000"/>
            <a:extLst>
              <a:ext uri="{28A0092B-C50C-407E-A947-70E740481C1C}">
                <a14:useLocalDpi xmlns:a14="http://schemas.microsoft.com/office/drawing/2010/main" val="0"/>
              </a:ext>
            </a:extLst>
          </a:blip>
          <a:stretch>
            <a:fillRect/>
          </a:stretch>
        </p:blipFill>
        <p:spPr>
          <a:xfrm>
            <a:off x="-50418" y="2821764"/>
            <a:ext cx="12292835" cy="3957851"/>
          </a:xfrm>
          <a:prstGeom prst="rect">
            <a:avLst/>
          </a:prstGeom>
        </p:spPr>
      </p:pic>
      <p:grpSp>
        <p:nvGrpSpPr>
          <p:cNvPr id="4" name="组合 3">
            <a:extLst>
              <a:ext uri="{FF2B5EF4-FFF2-40B4-BE49-F238E27FC236}">
                <a16:creationId xmlns:a16="http://schemas.microsoft.com/office/drawing/2014/main" id="{4542DD24-C3A6-4F6B-80EA-8D6CC6D7498F}"/>
              </a:ext>
            </a:extLst>
          </p:cNvPr>
          <p:cNvGrpSpPr/>
          <p:nvPr/>
        </p:nvGrpSpPr>
        <p:grpSpPr>
          <a:xfrm>
            <a:off x="3286876" y="1965690"/>
            <a:ext cx="5618249" cy="3960000"/>
            <a:chOff x="1964965" y="1965690"/>
            <a:chExt cx="5618249" cy="3960000"/>
          </a:xfrm>
        </p:grpSpPr>
        <p:grpSp>
          <p:nvGrpSpPr>
            <p:cNvPr id="8" name="组合 7">
              <a:extLst>
                <a:ext uri="{FF2B5EF4-FFF2-40B4-BE49-F238E27FC236}">
                  <a16:creationId xmlns:a16="http://schemas.microsoft.com/office/drawing/2014/main" id="{B79DA913-D465-4089-918E-7864A1608B98}"/>
                </a:ext>
              </a:extLst>
            </p:cNvPr>
            <p:cNvGrpSpPr/>
            <p:nvPr/>
          </p:nvGrpSpPr>
          <p:grpSpPr>
            <a:xfrm>
              <a:off x="1964965" y="1965690"/>
              <a:ext cx="720000" cy="720000"/>
              <a:chOff x="5412150" y="1180600"/>
              <a:chExt cx="720000" cy="720000"/>
            </a:xfrm>
          </p:grpSpPr>
          <p:sp>
            <p:nvSpPr>
              <p:cNvPr id="9" name="矩形 8">
                <a:extLst>
                  <a:ext uri="{FF2B5EF4-FFF2-40B4-BE49-F238E27FC236}">
                    <a16:creationId xmlns:a16="http://schemas.microsoft.com/office/drawing/2014/main" id="{D6548100-5F36-42F7-AADA-C3D0994C9A96}"/>
                  </a:ext>
                </a:extLst>
              </p:cNvPr>
              <p:cNvSpPr/>
              <p:nvPr/>
            </p:nvSpPr>
            <p:spPr>
              <a:xfrm>
                <a:off x="5412150" y="1180600"/>
                <a:ext cx="720000" cy="720000"/>
              </a:xfrm>
              <a:prstGeom prst="rect">
                <a:avLst/>
              </a:prstGeom>
              <a:solidFill>
                <a:schemeClr val="accent6">
                  <a:lumMod val="60000"/>
                  <a:lumOff val="4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t>1</a:t>
                </a:r>
                <a:endParaRPr lang="zh-CN" altLang="en-US" sz="3200" b="1" dirty="0"/>
              </a:p>
            </p:txBody>
          </p:sp>
          <p:sp>
            <p:nvSpPr>
              <p:cNvPr id="10" name="矩形 9">
                <a:extLst>
                  <a:ext uri="{FF2B5EF4-FFF2-40B4-BE49-F238E27FC236}">
                    <a16:creationId xmlns:a16="http://schemas.microsoft.com/office/drawing/2014/main" id="{17FBBC02-1E3C-4E2F-9020-F10E857E765A}"/>
                  </a:ext>
                </a:extLst>
              </p:cNvPr>
              <p:cNvSpPr/>
              <p:nvPr/>
            </p:nvSpPr>
            <p:spPr>
              <a:xfrm>
                <a:off x="5412150" y="1810600"/>
                <a:ext cx="720000" cy="90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 name="组合 10">
              <a:extLst>
                <a:ext uri="{FF2B5EF4-FFF2-40B4-BE49-F238E27FC236}">
                  <a16:creationId xmlns:a16="http://schemas.microsoft.com/office/drawing/2014/main" id="{00F73ED4-0F39-4C25-81B9-4C4390944A0F}"/>
                </a:ext>
              </a:extLst>
            </p:cNvPr>
            <p:cNvGrpSpPr/>
            <p:nvPr/>
          </p:nvGrpSpPr>
          <p:grpSpPr>
            <a:xfrm>
              <a:off x="1964965" y="3045690"/>
              <a:ext cx="720000" cy="720000"/>
              <a:chOff x="5412150" y="2260600"/>
              <a:chExt cx="720000" cy="720000"/>
            </a:xfrm>
          </p:grpSpPr>
          <p:sp>
            <p:nvSpPr>
              <p:cNvPr id="12" name="矩形 11">
                <a:extLst>
                  <a:ext uri="{FF2B5EF4-FFF2-40B4-BE49-F238E27FC236}">
                    <a16:creationId xmlns:a16="http://schemas.microsoft.com/office/drawing/2014/main" id="{7CA39EB9-6F34-4D86-9E06-E58DA481427A}"/>
                  </a:ext>
                </a:extLst>
              </p:cNvPr>
              <p:cNvSpPr/>
              <p:nvPr/>
            </p:nvSpPr>
            <p:spPr>
              <a:xfrm>
                <a:off x="5412150" y="2260600"/>
                <a:ext cx="720000" cy="720000"/>
              </a:xfrm>
              <a:prstGeom prst="rect">
                <a:avLst/>
              </a:pr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t>2</a:t>
                </a:r>
                <a:endParaRPr lang="zh-CN" altLang="en-US" sz="3200" b="1" dirty="0"/>
              </a:p>
            </p:txBody>
          </p:sp>
          <p:sp>
            <p:nvSpPr>
              <p:cNvPr id="13" name="矩形 12">
                <a:extLst>
                  <a:ext uri="{FF2B5EF4-FFF2-40B4-BE49-F238E27FC236}">
                    <a16:creationId xmlns:a16="http://schemas.microsoft.com/office/drawing/2014/main" id="{9CA12145-8C0C-4E68-A978-2B7CD5CED5EA}"/>
                  </a:ext>
                </a:extLst>
              </p:cNvPr>
              <p:cNvSpPr/>
              <p:nvPr/>
            </p:nvSpPr>
            <p:spPr>
              <a:xfrm>
                <a:off x="5412150" y="2890600"/>
                <a:ext cx="720000" cy="90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 name="组合 13">
              <a:extLst>
                <a:ext uri="{FF2B5EF4-FFF2-40B4-BE49-F238E27FC236}">
                  <a16:creationId xmlns:a16="http://schemas.microsoft.com/office/drawing/2014/main" id="{CC7E00F8-E2E6-4B23-B5EB-BD47BD436BCF}"/>
                </a:ext>
              </a:extLst>
            </p:cNvPr>
            <p:cNvGrpSpPr/>
            <p:nvPr/>
          </p:nvGrpSpPr>
          <p:grpSpPr>
            <a:xfrm>
              <a:off x="1964965" y="4125690"/>
              <a:ext cx="720000" cy="720000"/>
              <a:chOff x="5412150" y="3340600"/>
              <a:chExt cx="720000" cy="720000"/>
            </a:xfrm>
          </p:grpSpPr>
          <p:sp>
            <p:nvSpPr>
              <p:cNvPr id="15" name="矩形 14">
                <a:extLst>
                  <a:ext uri="{FF2B5EF4-FFF2-40B4-BE49-F238E27FC236}">
                    <a16:creationId xmlns:a16="http://schemas.microsoft.com/office/drawing/2014/main" id="{D6ADE7A5-9456-41BB-882B-B100C196E081}"/>
                  </a:ext>
                </a:extLst>
              </p:cNvPr>
              <p:cNvSpPr/>
              <p:nvPr/>
            </p:nvSpPr>
            <p:spPr>
              <a:xfrm>
                <a:off x="5412150" y="3340600"/>
                <a:ext cx="720000" cy="720000"/>
              </a:xfrm>
              <a:prstGeom prst="rect">
                <a:avLst/>
              </a:prstGeom>
              <a:solidFill>
                <a:schemeClr val="accent6">
                  <a:lumMod val="60000"/>
                  <a:lumOff val="4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t>3</a:t>
                </a:r>
                <a:endParaRPr lang="zh-CN" altLang="en-US" sz="3200" b="1" dirty="0"/>
              </a:p>
            </p:txBody>
          </p:sp>
          <p:sp>
            <p:nvSpPr>
              <p:cNvPr id="16" name="矩形 15">
                <a:extLst>
                  <a:ext uri="{FF2B5EF4-FFF2-40B4-BE49-F238E27FC236}">
                    <a16:creationId xmlns:a16="http://schemas.microsoft.com/office/drawing/2014/main" id="{94CAF3D4-2E6D-4908-A94A-1691290DB11A}"/>
                  </a:ext>
                </a:extLst>
              </p:cNvPr>
              <p:cNvSpPr/>
              <p:nvPr/>
            </p:nvSpPr>
            <p:spPr>
              <a:xfrm>
                <a:off x="5412150" y="3970600"/>
                <a:ext cx="720000" cy="90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9" name="矩形 18">
              <a:extLst>
                <a:ext uri="{FF2B5EF4-FFF2-40B4-BE49-F238E27FC236}">
                  <a16:creationId xmlns:a16="http://schemas.microsoft.com/office/drawing/2014/main" id="{723E52E6-60B1-4A56-B123-784D459D616A}"/>
                </a:ext>
              </a:extLst>
            </p:cNvPr>
            <p:cNvSpPr/>
            <p:nvPr/>
          </p:nvSpPr>
          <p:spPr>
            <a:xfrm>
              <a:off x="1964965" y="5835690"/>
              <a:ext cx="720000" cy="90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组合 2">
              <a:extLst>
                <a:ext uri="{FF2B5EF4-FFF2-40B4-BE49-F238E27FC236}">
                  <a16:creationId xmlns:a16="http://schemas.microsoft.com/office/drawing/2014/main" id="{1511B233-D1BF-4A30-B023-A031584F5B21}"/>
                </a:ext>
              </a:extLst>
            </p:cNvPr>
            <p:cNvGrpSpPr/>
            <p:nvPr/>
          </p:nvGrpSpPr>
          <p:grpSpPr>
            <a:xfrm>
              <a:off x="2895239" y="1965690"/>
              <a:ext cx="4687975" cy="2880000"/>
              <a:chOff x="2895239" y="1965690"/>
              <a:chExt cx="4687975" cy="2880000"/>
            </a:xfrm>
          </p:grpSpPr>
          <p:sp>
            <p:nvSpPr>
              <p:cNvPr id="7" name="矩形 6">
                <a:extLst>
                  <a:ext uri="{FF2B5EF4-FFF2-40B4-BE49-F238E27FC236}">
                    <a16:creationId xmlns:a16="http://schemas.microsoft.com/office/drawing/2014/main" id="{A81D854E-07F0-47F5-B9E5-75E650294009}"/>
                  </a:ext>
                </a:extLst>
              </p:cNvPr>
              <p:cNvSpPr/>
              <p:nvPr/>
            </p:nvSpPr>
            <p:spPr>
              <a:xfrm>
                <a:off x="2895240" y="1965690"/>
                <a:ext cx="4687974" cy="720000"/>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b="1" dirty="0">
                    <a:solidFill>
                      <a:schemeClr val="accent6">
                        <a:lumMod val="60000"/>
                        <a:lumOff val="40000"/>
                      </a:schemeClr>
                    </a:solidFill>
                  </a:rPr>
                  <a:t>研究背景及现状</a:t>
                </a:r>
              </a:p>
            </p:txBody>
          </p:sp>
          <p:sp>
            <p:nvSpPr>
              <p:cNvPr id="20" name="矩形 19">
                <a:extLst>
                  <a:ext uri="{FF2B5EF4-FFF2-40B4-BE49-F238E27FC236}">
                    <a16:creationId xmlns:a16="http://schemas.microsoft.com/office/drawing/2014/main" id="{BDCE3720-BE36-4F49-8002-AE620B793FEB}"/>
                  </a:ext>
                </a:extLst>
              </p:cNvPr>
              <p:cNvSpPr/>
              <p:nvPr/>
            </p:nvSpPr>
            <p:spPr>
              <a:xfrm>
                <a:off x="2895240" y="3045690"/>
                <a:ext cx="4687974" cy="720000"/>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b="1" dirty="0">
                    <a:solidFill>
                      <a:schemeClr val="accent3">
                        <a:lumMod val="50000"/>
                      </a:schemeClr>
                    </a:solidFill>
                  </a:rPr>
                  <a:t>研究框架及内容</a:t>
                </a:r>
              </a:p>
            </p:txBody>
          </p:sp>
          <p:sp>
            <p:nvSpPr>
              <p:cNvPr id="21" name="矩形 20">
                <a:extLst>
                  <a:ext uri="{FF2B5EF4-FFF2-40B4-BE49-F238E27FC236}">
                    <a16:creationId xmlns:a16="http://schemas.microsoft.com/office/drawing/2014/main" id="{60E2B3B7-866E-4443-81C5-0AEC5B6E80CF}"/>
                  </a:ext>
                </a:extLst>
              </p:cNvPr>
              <p:cNvSpPr/>
              <p:nvPr/>
            </p:nvSpPr>
            <p:spPr>
              <a:xfrm>
                <a:off x="2895239" y="4125690"/>
                <a:ext cx="4687975" cy="720000"/>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b="1" dirty="0" smtClean="0">
                    <a:solidFill>
                      <a:schemeClr val="accent6">
                        <a:lumMod val="60000"/>
                        <a:lumOff val="40000"/>
                      </a:schemeClr>
                    </a:solidFill>
                  </a:rPr>
                  <a:t>研究成果与计划</a:t>
                </a:r>
                <a:endParaRPr lang="zh-CN" altLang="en-US" sz="2800" b="1" dirty="0">
                  <a:solidFill>
                    <a:schemeClr val="accent6">
                      <a:lumMod val="60000"/>
                      <a:lumOff val="40000"/>
                    </a:schemeClr>
                  </a:solidFill>
                </a:endParaRPr>
              </a:p>
            </p:txBody>
          </p:sp>
        </p:grpSp>
      </p:grpSp>
      <p:sp>
        <p:nvSpPr>
          <p:cNvPr id="23" name="文本框 22">
            <a:extLst>
              <a:ext uri="{FF2B5EF4-FFF2-40B4-BE49-F238E27FC236}">
                <a16:creationId xmlns:a16="http://schemas.microsoft.com/office/drawing/2014/main" id="{B638E2A3-FB6D-4EB3-A274-64277283AF0F}"/>
              </a:ext>
            </a:extLst>
          </p:cNvPr>
          <p:cNvSpPr txBox="1"/>
          <p:nvPr/>
        </p:nvSpPr>
        <p:spPr>
          <a:xfrm>
            <a:off x="4372083" y="797753"/>
            <a:ext cx="3029527" cy="707886"/>
          </a:xfrm>
          <a:prstGeom prst="rect">
            <a:avLst/>
          </a:prstGeom>
          <a:noFill/>
        </p:spPr>
        <p:txBody>
          <a:bodyPr wrap="square" rtlCol="0">
            <a:spAutoFit/>
          </a:bodyPr>
          <a:lstStyle/>
          <a:p>
            <a:pPr algn="ctr"/>
            <a:r>
              <a:rPr lang="zh-CN" altLang="en-US" sz="4000" b="1" dirty="0">
                <a:solidFill>
                  <a:srgbClr val="44546A"/>
                </a:solidFill>
                <a:latin typeface="+mn-ea"/>
              </a:rPr>
              <a:t>目  录</a:t>
            </a:r>
          </a:p>
        </p:txBody>
      </p:sp>
      <p:sp>
        <p:nvSpPr>
          <p:cNvPr id="24" name="矩形: 圆角 23">
            <a:extLst>
              <a:ext uri="{FF2B5EF4-FFF2-40B4-BE49-F238E27FC236}">
                <a16:creationId xmlns:a16="http://schemas.microsoft.com/office/drawing/2014/main" id="{B94A2DC1-7B68-41C6-8421-47E442723984}"/>
              </a:ext>
            </a:extLst>
          </p:cNvPr>
          <p:cNvSpPr/>
          <p:nvPr/>
        </p:nvSpPr>
        <p:spPr>
          <a:xfrm>
            <a:off x="10436772" y="43657"/>
            <a:ext cx="1608083" cy="59848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5" name="组合 24">
            <a:extLst>
              <a:ext uri="{FF2B5EF4-FFF2-40B4-BE49-F238E27FC236}">
                <a16:creationId xmlns:a16="http://schemas.microsoft.com/office/drawing/2014/main" id="{24D4B80A-8029-4255-BD4F-DBD1A67DD8ED}"/>
              </a:ext>
            </a:extLst>
          </p:cNvPr>
          <p:cNvGrpSpPr/>
          <p:nvPr/>
        </p:nvGrpSpPr>
        <p:grpSpPr>
          <a:xfrm>
            <a:off x="-13138" y="-5222"/>
            <a:ext cx="2717030" cy="785615"/>
            <a:chOff x="-13138" y="-5222"/>
            <a:chExt cx="2717030" cy="785615"/>
          </a:xfrm>
        </p:grpSpPr>
        <p:sp>
          <p:nvSpPr>
            <p:cNvPr id="26" name="矩形 25">
              <a:extLst>
                <a:ext uri="{FF2B5EF4-FFF2-40B4-BE49-F238E27FC236}">
                  <a16:creationId xmlns:a16="http://schemas.microsoft.com/office/drawing/2014/main" id="{555AD82B-6F5F-43CB-855D-E2707DA11D6B}"/>
                </a:ext>
              </a:extLst>
            </p:cNvPr>
            <p:cNvSpPr/>
            <p:nvPr/>
          </p:nvSpPr>
          <p:spPr>
            <a:xfrm>
              <a:off x="-1" y="0"/>
              <a:ext cx="2703893" cy="7219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7" name="图片 26">
              <a:extLst>
                <a:ext uri="{FF2B5EF4-FFF2-40B4-BE49-F238E27FC236}">
                  <a16:creationId xmlns:a16="http://schemas.microsoft.com/office/drawing/2014/main" id="{B7843AF8-7B9C-4264-B5E6-6112B34D0B8C}"/>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3138" y="-5222"/>
              <a:ext cx="2389767" cy="785615"/>
            </a:xfrm>
            <a:prstGeom prst="rect">
              <a:avLst/>
            </a:prstGeom>
          </p:spPr>
        </p:pic>
      </p:grpSp>
    </p:spTree>
    <p:extLst>
      <p:ext uri="{BB962C8B-B14F-4D97-AF65-F5344CB8AC3E}">
        <p14:creationId xmlns:p14="http://schemas.microsoft.com/office/powerpoint/2010/main" val="415087140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Id&quot;:&quot;GuidesStyle_Narrow&quot;,&quot;Name&quot;:&quot;窄&quot;,&quot;HeaderHeight&quot;:10.0,&quot;FooterHeight&quot;:5.0,&quot;SideMargin&quot;:2.5,&quot;TopMargin&quot;:0.0,&quot;BottomMargin&quot;:0.0,&quot;IntervalMargin&quot;:1.0,&quot;SettingType&quot;:&quot;System&quot;}"/>
</p:tagLst>
</file>

<file path=ppt/theme/theme1.xml><?xml version="1.0" encoding="utf-8"?>
<a:theme xmlns:a="http://schemas.openxmlformats.org/drawingml/2006/main" name="Office 主题​​">
  <a:themeElements>
    <a:clrScheme name="SJTU-2019">
      <a:dk1>
        <a:srgbClr val="000000"/>
      </a:dk1>
      <a:lt1>
        <a:srgbClr val="FFFFFF"/>
      </a:lt1>
      <a:dk2>
        <a:srgbClr val="1B1C21"/>
      </a:dk2>
      <a:lt2>
        <a:srgbClr val="DBDBDB"/>
      </a:lt2>
      <a:accent1>
        <a:srgbClr val="C8161E"/>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外宣普适">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11500</TotalTime>
  <Words>2400</Words>
  <Application>Microsoft Office PowerPoint</Application>
  <PresentationFormat>宽屏</PresentationFormat>
  <Paragraphs>238</Paragraphs>
  <Slides>20</Slides>
  <Notes>8</Notes>
  <HiddenSlides>0</HiddenSlides>
  <MMClips>0</MMClips>
  <ScaleCrop>false</ScaleCrop>
  <HeadingPairs>
    <vt:vector size="6" baseType="variant">
      <vt:variant>
        <vt:lpstr>已用的字体</vt:lpstr>
      </vt:variant>
      <vt:variant>
        <vt:i4>11</vt:i4>
      </vt:variant>
      <vt:variant>
        <vt:lpstr>主题</vt:lpstr>
      </vt:variant>
      <vt:variant>
        <vt:i4>2</vt:i4>
      </vt:variant>
      <vt:variant>
        <vt:lpstr>幻灯片标题</vt:lpstr>
      </vt:variant>
      <vt:variant>
        <vt:i4>20</vt:i4>
      </vt:variant>
    </vt:vector>
  </HeadingPairs>
  <TitlesOfParts>
    <vt:vector size="33" baseType="lpstr">
      <vt:lpstr>等线</vt:lpstr>
      <vt:lpstr>黑体</vt:lpstr>
      <vt:lpstr>宋体</vt:lpstr>
      <vt:lpstr>微软雅黑</vt:lpstr>
      <vt:lpstr>Arial</vt:lpstr>
      <vt:lpstr>Calibri</vt:lpstr>
      <vt:lpstr>Century Gothic</vt:lpstr>
      <vt:lpstr>Segoe UI</vt:lpstr>
      <vt:lpstr>Segoe UI Light</vt:lpstr>
      <vt:lpstr>Times New Roman</vt:lpstr>
      <vt:lpstr>Wingdings</vt:lpstr>
      <vt:lpstr>Office 主题​​</vt:lpstr>
      <vt:lpstr>1_OfficePLUS</vt:lpstr>
      <vt:lpstr>5G+TSN异构网络时钟同步算法</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一 李</dc:creator>
  <cp:lastModifiedBy>lenovo</cp:lastModifiedBy>
  <cp:revision>833</cp:revision>
  <dcterms:created xsi:type="dcterms:W3CDTF">2019-01-23T14:14:04Z</dcterms:created>
  <dcterms:modified xsi:type="dcterms:W3CDTF">2022-09-29T17:50:29Z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Nuaxnuy@DESKTOP-GLORKB7</vt:lpwstr>
  </property>
  <property fmtid="{D5CDD505-2E9C-101B-9397-08002B2CF9AE}" pid="5" name="MSIP_Label_f42aa342-8706-4288-bd11-ebb85995028c_SetDate">
    <vt:lpwstr>2019-04-13T04:31:50.2944312Z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7b149082-93e1-4519-a220-b561cf239821</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